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9" r:id="rId2"/>
    <p:sldId id="436" r:id="rId3"/>
    <p:sldId id="416" r:id="rId4"/>
    <p:sldId id="454" r:id="rId5"/>
    <p:sldId id="424" r:id="rId6"/>
    <p:sldId id="296" r:id="rId7"/>
    <p:sldId id="404" r:id="rId8"/>
    <p:sldId id="408" r:id="rId9"/>
    <p:sldId id="411" r:id="rId10"/>
    <p:sldId id="413" r:id="rId11"/>
    <p:sldId id="453" r:id="rId12"/>
    <p:sldId id="461" r:id="rId13"/>
    <p:sldId id="441" r:id="rId14"/>
    <p:sldId id="429" r:id="rId15"/>
    <p:sldId id="448" r:id="rId16"/>
    <p:sldId id="431" r:id="rId17"/>
    <p:sldId id="430" r:id="rId18"/>
    <p:sldId id="312" r:id="rId19"/>
    <p:sldId id="355" r:id="rId20"/>
    <p:sldId id="287" r:id="rId21"/>
    <p:sldId id="297"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140055-713B-420F-9057-EBD31B77C10A}" v="7" dt="2025-05-19T06:24:01.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p:restoredTop sz="94666"/>
  </p:normalViewPr>
  <p:slideViewPr>
    <p:cSldViewPr>
      <p:cViewPr varScale="1">
        <p:scale>
          <a:sx n="75" d="100"/>
          <a:sy n="75" d="100"/>
        </p:scale>
        <p:origin x="1594"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68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obinson" userId="627464af-1315-45a0-8440-fdcb99240f44" providerId="ADAL" clId="{85140055-713B-420F-9057-EBD31B77C10A}"/>
    <pc:docChg chg="custSel addSld delSld modSld">
      <pc:chgData name="Daniel Robinson" userId="627464af-1315-45a0-8440-fdcb99240f44" providerId="ADAL" clId="{85140055-713B-420F-9057-EBD31B77C10A}" dt="2025-05-19T06:30:56.464" v="334" actId="5793"/>
      <pc:docMkLst>
        <pc:docMk/>
      </pc:docMkLst>
      <pc:sldChg chg="del">
        <pc:chgData name="Daniel Robinson" userId="627464af-1315-45a0-8440-fdcb99240f44" providerId="ADAL" clId="{85140055-713B-420F-9057-EBD31B77C10A}" dt="2025-05-19T06:24:44.480" v="174" actId="47"/>
        <pc:sldMkLst>
          <pc:docMk/>
          <pc:sldMk cId="849228490" sldId="311"/>
        </pc:sldMkLst>
      </pc:sldChg>
      <pc:sldChg chg="del">
        <pc:chgData name="Daniel Robinson" userId="627464af-1315-45a0-8440-fdcb99240f44" providerId="ADAL" clId="{85140055-713B-420F-9057-EBD31B77C10A}" dt="2025-05-19T06:19:11.767" v="3" actId="47"/>
        <pc:sldMkLst>
          <pc:docMk/>
          <pc:sldMk cId="1302224469" sldId="315"/>
        </pc:sldMkLst>
      </pc:sldChg>
      <pc:sldChg chg="modSp mod">
        <pc:chgData name="Daniel Robinson" userId="627464af-1315-45a0-8440-fdcb99240f44" providerId="ADAL" clId="{85140055-713B-420F-9057-EBD31B77C10A}" dt="2025-05-19T06:30:56.464" v="334" actId="5793"/>
        <pc:sldMkLst>
          <pc:docMk/>
          <pc:sldMk cId="3689703607" sldId="355"/>
        </pc:sldMkLst>
        <pc:spChg chg="mod">
          <ac:chgData name="Daniel Robinson" userId="627464af-1315-45a0-8440-fdcb99240f44" providerId="ADAL" clId="{85140055-713B-420F-9057-EBD31B77C10A}" dt="2025-05-19T06:30:56.464" v="334" actId="5793"/>
          <ac:spMkLst>
            <pc:docMk/>
            <pc:sldMk cId="3689703607" sldId="355"/>
            <ac:spMk id="3" creationId="{00000000-0000-0000-0000-000000000000}"/>
          </ac:spMkLst>
        </pc:spChg>
      </pc:sldChg>
      <pc:sldChg chg="del">
        <pc:chgData name="Daniel Robinson" userId="627464af-1315-45a0-8440-fdcb99240f44" providerId="ADAL" clId="{85140055-713B-420F-9057-EBD31B77C10A}" dt="2025-05-19T06:19:05.161" v="0" actId="47"/>
        <pc:sldMkLst>
          <pc:docMk/>
          <pc:sldMk cId="613308731" sldId="370"/>
        </pc:sldMkLst>
      </pc:sldChg>
      <pc:sldChg chg="del">
        <pc:chgData name="Daniel Robinson" userId="627464af-1315-45a0-8440-fdcb99240f44" providerId="ADAL" clId="{85140055-713B-420F-9057-EBD31B77C10A}" dt="2025-05-19T06:19:27.901" v="9" actId="47"/>
        <pc:sldMkLst>
          <pc:docMk/>
          <pc:sldMk cId="4008131584" sldId="402"/>
        </pc:sldMkLst>
      </pc:sldChg>
      <pc:sldChg chg="modSp mod">
        <pc:chgData name="Daniel Robinson" userId="627464af-1315-45a0-8440-fdcb99240f44" providerId="ADAL" clId="{85140055-713B-420F-9057-EBD31B77C10A}" dt="2025-05-19T06:27:00.937" v="177" actId="20577"/>
        <pc:sldMkLst>
          <pc:docMk/>
          <pc:sldMk cId="2380585559" sldId="404"/>
        </pc:sldMkLst>
        <pc:spChg chg="mod">
          <ac:chgData name="Daniel Robinson" userId="627464af-1315-45a0-8440-fdcb99240f44" providerId="ADAL" clId="{85140055-713B-420F-9057-EBD31B77C10A}" dt="2025-05-19T06:27:00.937" v="177" actId="20577"/>
          <ac:spMkLst>
            <pc:docMk/>
            <pc:sldMk cId="2380585559" sldId="404"/>
            <ac:spMk id="2" creationId="{5A07CC4F-ECB2-48D1-A3A1-73B4146896D4}"/>
          </ac:spMkLst>
        </pc:spChg>
      </pc:sldChg>
      <pc:sldChg chg="del">
        <pc:chgData name="Daniel Robinson" userId="627464af-1315-45a0-8440-fdcb99240f44" providerId="ADAL" clId="{85140055-713B-420F-9057-EBD31B77C10A}" dt="2025-05-19T06:23:52.530" v="167" actId="47"/>
        <pc:sldMkLst>
          <pc:docMk/>
          <pc:sldMk cId="3087013654" sldId="410"/>
        </pc:sldMkLst>
      </pc:sldChg>
      <pc:sldChg chg="del">
        <pc:chgData name="Daniel Robinson" userId="627464af-1315-45a0-8440-fdcb99240f44" providerId="ADAL" clId="{85140055-713B-420F-9057-EBD31B77C10A}" dt="2025-05-19T06:23:55.799" v="168" actId="47"/>
        <pc:sldMkLst>
          <pc:docMk/>
          <pc:sldMk cId="1727258843" sldId="415"/>
        </pc:sldMkLst>
      </pc:sldChg>
      <pc:sldChg chg="addSp delSp modSp mod">
        <pc:chgData name="Daniel Robinson" userId="627464af-1315-45a0-8440-fdcb99240f44" providerId="ADAL" clId="{85140055-713B-420F-9057-EBD31B77C10A}" dt="2025-05-19T06:22:03.417" v="164" actId="1076"/>
        <pc:sldMkLst>
          <pc:docMk/>
          <pc:sldMk cId="3054651785" sldId="424"/>
        </pc:sldMkLst>
        <pc:spChg chg="mod">
          <ac:chgData name="Daniel Robinson" userId="627464af-1315-45a0-8440-fdcb99240f44" providerId="ADAL" clId="{85140055-713B-420F-9057-EBD31B77C10A}" dt="2025-05-19T06:22:03.417" v="164" actId="1076"/>
          <ac:spMkLst>
            <pc:docMk/>
            <pc:sldMk cId="3054651785" sldId="424"/>
            <ac:spMk id="4" creationId="{90690DD4-1E96-48A4-9817-E5E98B4A798C}"/>
          </ac:spMkLst>
        </pc:spChg>
        <pc:spChg chg="add del mod">
          <ac:chgData name="Daniel Robinson" userId="627464af-1315-45a0-8440-fdcb99240f44" providerId="ADAL" clId="{85140055-713B-420F-9057-EBD31B77C10A}" dt="2025-05-19T06:21:27.425" v="156"/>
          <ac:spMkLst>
            <pc:docMk/>
            <pc:sldMk cId="3054651785" sldId="424"/>
            <ac:spMk id="6" creationId="{E9E33112-0BBD-BB35-CEE1-F381B691681A}"/>
          </ac:spMkLst>
        </pc:spChg>
        <pc:spChg chg="mod">
          <ac:chgData name="Daniel Robinson" userId="627464af-1315-45a0-8440-fdcb99240f44" providerId="ADAL" clId="{85140055-713B-420F-9057-EBD31B77C10A}" dt="2025-05-19T06:21:36.192" v="162" actId="20577"/>
          <ac:spMkLst>
            <pc:docMk/>
            <pc:sldMk cId="3054651785" sldId="424"/>
            <ac:spMk id="8" creationId="{412E07C0-7C63-40E5-84A7-2C8E7C813E90}"/>
          </ac:spMkLst>
        </pc:spChg>
        <pc:picChg chg="del mod">
          <ac:chgData name="Daniel Robinson" userId="627464af-1315-45a0-8440-fdcb99240f44" providerId="ADAL" clId="{85140055-713B-420F-9057-EBD31B77C10A}" dt="2025-05-19T06:21:20.677" v="152" actId="478"/>
          <ac:picMkLst>
            <pc:docMk/>
            <pc:sldMk cId="3054651785" sldId="424"/>
            <ac:picMk id="7" creationId="{53B379EE-3F45-4927-A1E1-E9795865288B}"/>
          </ac:picMkLst>
        </pc:picChg>
        <pc:picChg chg="add del mod">
          <ac:chgData name="Daniel Robinson" userId="627464af-1315-45a0-8440-fdcb99240f44" providerId="ADAL" clId="{85140055-713B-420F-9057-EBD31B77C10A}" dt="2025-05-19T06:21:24.585" v="155" actId="478"/>
          <ac:picMkLst>
            <pc:docMk/>
            <pc:sldMk cId="3054651785" sldId="424"/>
            <ac:picMk id="9" creationId="{6AA652B1-027A-AD1D-E8F0-33E501648713}"/>
          </ac:picMkLst>
        </pc:picChg>
        <pc:picChg chg="add mod">
          <ac:chgData name="Daniel Robinson" userId="627464af-1315-45a0-8440-fdcb99240f44" providerId="ADAL" clId="{85140055-713B-420F-9057-EBD31B77C10A}" dt="2025-05-19T06:21:30.204" v="157" actId="14100"/>
          <ac:picMkLst>
            <pc:docMk/>
            <pc:sldMk cId="3054651785" sldId="424"/>
            <ac:picMk id="10" creationId="{9BBCF9AC-7424-4653-CEB7-AAB49F53F0C1}"/>
          </ac:picMkLst>
        </pc:picChg>
      </pc:sldChg>
      <pc:sldChg chg="del">
        <pc:chgData name="Daniel Robinson" userId="627464af-1315-45a0-8440-fdcb99240f44" providerId="ADAL" clId="{85140055-713B-420F-9057-EBD31B77C10A}" dt="2025-05-19T06:24:38.657" v="173" actId="47"/>
        <pc:sldMkLst>
          <pc:docMk/>
          <pc:sldMk cId="548770271" sldId="428"/>
        </pc:sldMkLst>
      </pc:sldChg>
      <pc:sldChg chg="del">
        <pc:chgData name="Daniel Robinson" userId="627464af-1315-45a0-8440-fdcb99240f44" providerId="ADAL" clId="{85140055-713B-420F-9057-EBD31B77C10A}" dt="2025-05-19T06:19:09.568" v="2" actId="47"/>
        <pc:sldMkLst>
          <pc:docMk/>
          <pc:sldMk cId="3209733758" sldId="434"/>
        </pc:sldMkLst>
      </pc:sldChg>
      <pc:sldChg chg="modSp mod">
        <pc:chgData name="Daniel Robinson" userId="627464af-1315-45a0-8440-fdcb99240f44" providerId="ADAL" clId="{85140055-713B-420F-9057-EBD31B77C10A}" dt="2025-05-19T06:20:25.040" v="150" actId="20577"/>
        <pc:sldMkLst>
          <pc:docMk/>
          <pc:sldMk cId="2647882453" sldId="436"/>
        </pc:sldMkLst>
        <pc:spChg chg="mod">
          <ac:chgData name="Daniel Robinson" userId="627464af-1315-45a0-8440-fdcb99240f44" providerId="ADAL" clId="{85140055-713B-420F-9057-EBD31B77C10A}" dt="2025-05-19T06:20:25.040" v="150" actId="20577"/>
          <ac:spMkLst>
            <pc:docMk/>
            <pc:sldMk cId="2647882453" sldId="436"/>
            <ac:spMk id="5" creationId="{A4F14944-005E-C43C-C8EE-511A1E9D5E17}"/>
          </ac:spMkLst>
        </pc:spChg>
      </pc:sldChg>
      <pc:sldChg chg="del">
        <pc:chgData name="Daniel Robinson" userId="627464af-1315-45a0-8440-fdcb99240f44" providerId="ADAL" clId="{85140055-713B-420F-9057-EBD31B77C10A}" dt="2025-05-19T06:19:21.227" v="8" actId="47"/>
        <pc:sldMkLst>
          <pc:docMk/>
          <pc:sldMk cId="3536912261" sldId="442"/>
        </pc:sldMkLst>
      </pc:sldChg>
      <pc:sldChg chg="del">
        <pc:chgData name="Daniel Robinson" userId="627464af-1315-45a0-8440-fdcb99240f44" providerId="ADAL" clId="{85140055-713B-420F-9057-EBD31B77C10A}" dt="2025-05-19T06:24:20.967" v="171" actId="47"/>
        <pc:sldMkLst>
          <pc:docMk/>
          <pc:sldMk cId="631085432" sldId="443"/>
        </pc:sldMkLst>
      </pc:sldChg>
      <pc:sldChg chg="del">
        <pc:chgData name="Daniel Robinson" userId="627464af-1315-45a0-8440-fdcb99240f44" providerId="ADAL" clId="{85140055-713B-420F-9057-EBD31B77C10A}" dt="2025-05-19T06:24:31.768" v="172" actId="47"/>
        <pc:sldMkLst>
          <pc:docMk/>
          <pc:sldMk cId="2078569764" sldId="446"/>
        </pc:sldMkLst>
      </pc:sldChg>
      <pc:sldChg chg="del">
        <pc:chgData name="Daniel Robinson" userId="627464af-1315-45a0-8440-fdcb99240f44" providerId="ADAL" clId="{85140055-713B-420F-9057-EBD31B77C10A}" dt="2025-05-19T06:25:01.104" v="175" actId="47"/>
        <pc:sldMkLst>
          <pc:docMk/>
          <pc:sldMk cId="4219866222" sldId="447"/>
        </pc:sldMkLst>
      </pc:sldChg>
      <pc:sldChg chg="del">
        <pc:chgData name="Daniel Robinson" userId="627464af-1315-45a0-8440-fdcb99240f44" providerId="ADAL" clId="{85140055-713B-420F-9057-EBD31B77C10A}" dt="2025-05-19T06:19:16.182" v="5" actId="47"/>
        <pc:sldMkLst>
          <pc:docMk/>
          <pc:sldMk cId="2298612513" sldId="449"/>
        </pc:sldMkLst>
      </pc:sldChg>
      <pc:sldChg chg="del">
        <pc:chgData name="Daniel Robinson" userId="627464af-1315-45a0-8440-fdcb99240f44" providerId="ADAL" clId="{85140055-713B-420F-9057-EBD31B77C10A}" dt="2025-05-19T06:19:15.067" v="4" actId="47"/>
        <pc:sldMkLst>
          <pc:docMk/>
          <pc:sldMk cId="3319188125" sldId="450"/>
        </pc:sldMkLst>
      </pc:sldChg>
      <pc:sldChg chg="del">
        <pc:chgData name="Daniel Robinson" userId="627464af-1315-45a0-8440-fdcb99240f44" providerId="ADAL" clId="{85140055-713B-420F-9057-EBD31B77C10A}" dt="2025-05-19T06:19:18.823" v="6" actId="47"/>
        <pc:sldMkLst>
          <pc:docMk/>
          <pc:sldMk cId="3272123209" sldId="451"/>
        </pc:sldMkLst>
      </pc:sldChg>
      <pc:sldChg chg="del">
        <pc:chgData name="Daniel Robinson" userId="627464af-1315-45a0-8440-fdcb99240f44" providerId="ADAL" clId="{85140055-713B-420F-9057-EBD31B77C10A}" dt="2025-05-19T06:19:19.531" v="7" actId="47"/>
        <pc:sldMkLst>
          <pc:docMk/>
          <pc:sldMk cId="1233856468" sldId="452"/>
        </pc:sldMkLst>
      </pc:sldChg>
      <pc:sldChg chg="modSp add mod">
        <pc:chgData name="Daniel Robinson" userId="627464af-1315-45a0-8440-fdcb99240f44" providerId="ADAL" clId="{85140055-713B-420F-9057-EBD31B77C10A}" dt="2025-05-19T06:28:57.118" v="324" actId="947"/>
        <pc:sldMkLst>
          <pc:docMk/>
          <pc:sldMk cId="1550355652" sldId="454"/>
        </pc:sldMkLst>
        <pc:spChg chg="mod">
          <ac:chgData name="Daniel Robinson" userId="627464af-1315-45a0-8440-fdcb99240f44" providerId="ADAL" clId="{85140055-713B-420F-9057-EBD31B77C10A}" dt="2025-05-19T06:28:57.118" v="324" actId="947"/>
          <ac:spMkLst>
            <pc:docMk/>
            <pc:sldMk cId="1550355652" sldId="454"/>
            <ac:spMk id="2" creationId="{77875FD5-B921-40EB-B0BB-F1681D398D88}"/>
          </ac:spMkLst>
        </pc:spChg>
      </pc:sldChg>
      <pc:sldChg chg="del">
        <pc:chgData name="Daniel Robinson" userId="627464af-1315-45a0-8440-fdcb99240f44" providerId="ADAL" clId="{85140055-713B-420F-9057-EBD31B77C10A}" dt="2025-05-19T06:19:06.287" v="1" actId="47"/>
        <pc:sldMkLst>
          <pc:docMk/>
          <pc:sldMk cId="3443798222" sldId="455"/>
        </pc:sldMkLst>
      </pc:sldChg>
      <pc:sldChg chg="add del">
        <pc:chgData name="Daniel Robinson" userId="627464af-1315-45a0-8440-fdcb99240f44" providerId="ADAL" clId="{85140055-713B-420F-9057-EBD31B77C10A}" dt="2025-05-19T06:23:15.457" v="166" actId="2696"/>
        <pc:sldMkLst>
          <pc:docMk/>
          <pc:sldMk cId="2642885579" sldId="461"/>
        </pc:sldMkLst>
      </pc:sldChg>
      <pc:sldChg chg="add">
        <pc:chgData name="Daniel Robinson" userId="627464af-1315-45a0-8440-fdcb99240f44" providerId="ADAL" clId="{85140055-713B-420F-9057-EBD31B77C10A}" dt="2025-05-19T06:24:01.015" v="169"/>
        <pc:sldMkLst>
          <pc:docMk/>
          <pc:sldMk cId="3219204669" sldId="461"/>
        </pc:sldMkLst>
      </pc:sldChg>
      <pc:sldChg chg="add del">
        <pc:chgData name="Daniel Robinson" userId="627464af-1315-45a0-8440-fdcb99240f44" providerId="ADAL" clId="{85140055-713B-420F-9057-EBD31B77C10A}" dt="2025-05-19T06:23:15.457" v="166" actId="2696"/>
        <pc:sldMkLst>
          <pc:docMk/>
          <pc:sldMk cId="3086383448" sldId="467"/>
        </pc:sldMkLst>
      </pc:sldChg>
      <pc:sldChg chg="add del">
        <pc:chgData name="Daniel Robinson" userId="627464af-1315-45a0-8440-fdcb99240f44" providerId="ADAL" clId="{85140055-713B-420F-9057-EBD31B77C10A}" dt="2025-05-19T06:24:15.572" v="170" actId="47"/>
        <pc:sldMkLst>
          <pc:docMk/>
          <pc:sldMk cId="3325730179" sldId="4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E52EB6A-B230-4F73-A36A-9DF7ECA7189E}" type="datetimeFigureOut">
              <a:rPr lang="en-US"/>
              <a:pPr>
                <a:defRPr/>
              </a:pPr>
              <a:t>5/19/2025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C0DCE16-C0F7-4E57-BFD3-66B77E3F25CC}" type="slidenum">
              <a:rPr lang="en-US"/>
              <a:pPr>
                <a:defRPr/>
              </a:pPr>
              <a:t>‹#›</a:t>
            </a:fld>
            <a:endParaRPr lang="en-US"/>
          </a:p>
        </p:txBody>
      </p:sp>
    </p:spTree>
    <p:extLst>
      <p:ext uri="{BB962C8B-B14F-4D97-AF65-F5344CB8AC3E}">
        <p14:creationId xmlns:p14="http://schemas.microsoft.com/office/powerpoint/2010/main" val="321566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narrow down the 202 families to a more manageable dataset </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used the texts to identify which of the species were endemic or near endemic to New Zealand.  </a:t>
            </a:r>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pPr marL="0" marR="0" lvl="0" indent="0" algn="r" rtl="0">
                <a:spcBef>
                  <a:spcPts val="0"/>
                </a:spcBef>
                <a:spcAft>
                  <a:spcPts val="0"/>
                </a:spcAft>
                <a:buNone/>
              </a:pPr>
              <a:t>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8445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EC0DCE16-C0F7-4E57-BFD3-66B77E3F25CC}" type="slidenum">
              <a:rPr lang="en-US" smtClean="0"/>
              <a:pPr>
                <a:defRPr/>
              </a:pPr>
              <a:t>13</a:t>
            </a:fld>
            <a:endParaRPr lang="en-US"/>
          </a:p>
        </p:txBody>
      </p:sp>
    </p:spTree>
    <p:extLst>
      <p:ext uri="{BB962C8B-B14F-4D97-AF65-F5344CB8AC3E}">
        <p14:creationId xmlns:p14="http://schemas.microsoft.com/office/powerpoint/2010/main" val="1486843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Text Placeholder 4"/>
          <p:cNvSpPr>
            <a:spLocks noGrp="1"/>
          </p:cNvSpPr>
          <p:nvPr>
            <p:ph type="body" sz="quarter" idx="10"/>
          </p:nvPr>
        </p:nvSpPr>
        <p:spPr>
          <a:xfrm>
            <a:off x="2592000" y="1674000"/>
            <a:ext cx="5688012" cy="576411"/>
          </a:xfrm>
          <a:prstGeom prst="rect">
            <a:avLst/>
          </a:prstGeom>
        </p:spPr>
        <p:txBody>
          <a:bodyPr/>
          <a:lstStyle>
            <a:lvl1pPr>
              <a:buNone/>
              <a:defRPr baseline="0">
                <a:latin typeface="+mj-lt"/>
                <a:cs typeface="Arial" pitchFamily="34" charset="0"/>
              </a:defRPr>
            </a:lvl1pPr>
          </a:lstStyle>
          <a:p>
            <a:pPr lvl="0"/>
            <a:r>
              <a:rPr lang="en-US"/>
              <a:t>Click to edit Master text styles</a:t>
            </a:r>
          </a:p>
        </p:txBody>
      </p:sp>
      <p:sp>
        <p:nvSpPr>
          <p:cNvPr id="18" name="Text Placeholder 6"/>
          <p:cNvSpPr>
            <a:spLocks noGrp="1"/>
          </p:cNvSpPr>
          <p:nvPr>
            <p:ph type="body" sz="quarter" idx="11"/>
          </p:nvPr>
        </p:nvSpPr>
        <p:spPr>
          <a:xfrm>
            <a:off x="2592000" y="2224800"/>
            <a:ext cx="5689600" cy="431800"/>
          </a:xfrm>
          <a:prstGeom prst="rect">
            <a:avLst/>
          </a:prstGeom>
        </p:spPr>
        <p:txBody>
          <a:bodyPr/>
          <a:lstStyle>
            <a:lvl1pPr>
              <a:buNone/>
              <a:defRPr sz="2000">
                <a:latin typeface="+mj-lt"/>
                <a:cs typeface="Arial" pitchFamily="34" charset="0"/>
              </a:defRPr>
            </a:lvl1pPr>
          </a:lstStyle>
          <a:p>
            <a:pPr lvl="0"/>
            <a:r>
              <a:rPr lang="en-US" dirty="0"/>
              <a:t>Click to edit Master text styles</a:t>
            </a:r>
          </a:p>
        </p:txBody>
      </p:sp>
      <p:sp>
        <p:nvSpPr>
          <p:cNvPr id="19" name="Text Placeholder 8"/>
          <p:cNvSpPr>
            <a:spLocks noGrp="1"/>
          </p:cNvSpPr>
          <p:nvPr>
            <p:ph type="body" sz="quarter" idx="12"/>
          </p:nvPr>
        </p:nvSpPr>
        <p:spPr>
          <a:xfrm>
            <a:off x="5219104" y="3265200"/>
            <a:ext cx="3745384" cy="360362"/>
          </a:xfrm>
          <a:prstGeom prst="rect">
            <a:avLst/>
          </a:prstGeom>
        </p:spPr>
        <p:txBody>
          <a:bodyPr/>
          <a:lstStyle>
            <a:lvl1pPr>
              <a:buNone/>
              <a:defRPr sz="1200" b="1" baseline="0">
                <a:solidFill>
                  <a:schemeClr val="bg1"/>
                </a:solidFill>
                <a:latin typeface="+mj-lt"/>
                <a:cs typeface="Arial" pitchFamily="34" charset="0"/>
              </a:defRPr>
            </a:lvl1pPr>
          </a:lstStyle>
          <a:p>
            <a:pPr lvl="0"/>
            <a:r>
              <a:rPr lang="en-US"/>
              <a:t>Click to edit Master text styles</a:t>
            </a:r>
          </a:p>
        </p:txBody>
      </p:sp>
      <p:pic>
        <p:nvPicPr>
          <p:cNvPr id="1026" name="Picture 2" descr="I:\FAS\DU\Marketing and Communications\Marketing Staff\Logos&amp;Templates\FASS to A&amp;SS\Rebrand_Banners_Schools&amp;Centres\FASS_Humanities and Languag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052736"/>
            <a:ext cx="9164191" cy="2160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92088"/>
          </a:xfrm>
          <a:prstGeom prst="rect">
            <a:avLst/>
          </a:prstGeom>
        </p:spPr>
        <p:txBody>
          <a:bodyPr/>
          <a:lstStyle>
            <a:lvl1pPr algn="l">
              <a:defRPr sz="3000" baseline="0">
                <a:latin typeface="+mj-lt"/>
                <a:cs typeface="Microsoft Sans Serif"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457200" y="1484784"/>
            <a:ext cx="8229600" cy="4320480"/>
          </a:xfrm>
          <a:prstGeom prst="rect">
            <a:avLst/>
          </a:prstGeom>
        </p:spPr>
        <p:txBody>
          <a:bodyPr/>
          <a:lstStyle>
            <a:lvl1pPr>
              <a:buFont typeface="Arial" pitchFamily="34" charset="0"/>
              <a:buChar char="•"/>
              <a:defRPr sz="1400" baseline="0">
                <a:latin typeface="+mn-lt"/>
                <a:cs typeface="Microsoft Sans Serif" pitchFamily="34" charset="0"/>
              </a:defRPr>
            </a:lvl1pPr>
            <a:lvl2pPr>
              <a:defRPr sz="1400"/>
            </a:lvl2pPr>
            <a:lvl3pPr>
              <a:buFont typeface="Courier New" pitchFamily="49" charset="0"/>
              <a:buChar char="o"/>
              <a:defRPr sz="1400"/>
            </a:lvl3pPr>
            <a:lvl4pPr>
              <a:buFont typeface="Wingdings" pitchFamily="2" charset="2"/>
              <a:buChar cha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C:\Documents and Settings\z3349205\Desktop\Kristen - Marketing Services\New stuff\FASSAUST_footer RGB.jpg"/>
          <p:cNvPicPr/>
          <p:nvPr userDrawn="1"/>
        </p:nvPicPr>
        <p:blipFill>
          <a:blip r:embed="rId2" cstate="print"/>
          <a:srcRect/>
          <a:stretch>
            <a:fillRect/>
          </a:stretch>
        </p:blipFill>
        <p:spPr bwMode="auto">
          <a:xfrm>
            <a:off x="0" y="6116354"/>
            <a:ext cx="9147600" cy="741646"/>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C:\Documents and Settings\z3349205\Desktop\Kristen - Marketing Services\New stuff\FASSAUST_header RGB.jpg"/>
          <p:cNvPicPr/>
          <p:nvPr userDrawn="1"/>
        </p:nvPicPr>
        <p:blipFill>
          <a:blip r:embed="rId2" cstate="print"/>
          <a:srcRect/>
          <a:stretch>
            <a:fillRect/>
          </a:stretch>
        </p:blipFill>
        <p:spPr bwMode="auto">
          <a:xfrm>
            <a:off x="-3600" y="3068960"/>
            <a:ext cx="9147600" cy="2165930"/>
          </a:xfrm>
          <a:prstGeom prst="rect">
            <a:avLst/>
          </a:prstGeom>
          <a:noFill/>
          <a:ln w="9525">
            <a:noFill/>
            <a:miter lim="800000"/>
            <a:headEnd/>
            <a:tailEnd/>
          </a:ln>
        </p:spPr>
      </p:pic>
      <p:sp>
        <p:nvSpPr>
          <p:cNvPr id="10" name="Text Placeholder 8"/>
          <p:cNvSpPr>
            <a:spLocks noGrp="1"/>
          </p:cNvSpPr>
          <p:nvPr>
            <p:ph type="body" sz="quarter" idx="12"/>
          </p:nvPr>
        </p:nvSpPr>
        <p:spPr>
          <a:xfrm>
            <a:off x="5215504" y="4921384"/>
            <a:ext cx="3745384" cy="360362"/>
          </a:xfrm>
          <a:prstGeom prst="rect">
            <a:avLst/>
          </a:prstGeom>
        </p:spPr>
        <p:txBody>
          <a:bodyPr/>
          <a:lstStyle>
            <a:lvl1pPr>
              <a:buNone/>
              <a:defRPr sz="1200" b="1" baseline="0">
                <a:solidFill>
                  <a:schemeClr val="bg1"/>
                </a:solidFill>
                <a:latin typeface="+mj-lt"/>
                <a:cs typeface="Arial" pitchFamily="34" charset="0"/>
              </a:defRPr>
            </a:lvl1pPr>
          </a:lstStyle>
          <a:p>
            <a:pPr lvl="0"/>
            <a:r>
              <a:rPr lang="en-US"/>
              <a:t>Click to edit Master text styles</a:t>
            </a:r>
          </a:p>
        </p:txBody>
      </p:sp>
      <p:sp>
        <p:nvSpPr>
          <p:cNvPr id="8" name="Text Placeholder 4"/>
          <p:cNvSpPr>
            <a:spLocks noGrp="1"/>
          </p:cNvSpPr>
          <p:nvPr>
            <p:ph type="body" sz="quarter" idx="10"/>
          </p:nvPr>
        </p:nvSpPr>
        <p:spPr>
          <a:xfrm>
            <a:off x="2592000" y="3312000"/>
            <a:ext cx="5688012" cy="576411"/>
          </a:xfrm>
          <a:prstGeom prst="rect">
            <a:avLst/>
          </a:prstGeom>
        </p:spPr>
        <p:txBody>
          <a:bodyPr/>
          <a:lstStyle>
            <a:lvl1pPr>
              <a:buNone/>
              <a:defRPr baseline="0">
                <a:latin typeface="+mj-lt"/>
                <a:cs typeface="Microsoft Sans Serif" pitchFamily="34" charset="0"/>
              </a:defRPr>
            </a:lvl1pPr>
          </a:lstStyle>
          <a:p>
            <a:pPr lvl="0"/>
            <a:r>
              <a:rPr lang="en-US" dirty="0"/>
              <a:t>Click to edit Master text styles</a:t>
            </a:r>
          </a:p>
        </p:txBody>
      </p:sp>
      <p:sp>
        <p:nvSpPr>
          <p:cNvPr id="12" name="Text Placeholder 6"/>
          <p:cNvSpPr>
            <a:spLocks noGrp="1"/>
          </p:cNvSpPr>
          <p:nvPr>
            <p:ph type="body" sz="quarter" idx="11"/>
          </p:nvPr>
        </p:nvSpPr>
        <p:spPr>
          <a:xfrm>
            <a:off x="2592000" y="3861048"/>
            <a:ext cx="5689600" cy="431800"/>
          </a:xfrm>
          <a:prstGeom prst="rect">
            <a:avLst/>
          </a:prstGeom>
        </p:spPr>
        <p:txBody>
          <a:bodyPr/>
          <a:lstStyle>
            <a:lvl1pPr>
              <a:buNone/>
              <a:defRPr sz="2000">
                <a:latin typeface="+mj-lt"/>
                <a:cs typeface="Microsoft Sans Serif" pitchFamily="34" charset="0"/>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200" y="1535113"/>
            <a:ext cx="4040188" cy="639762"/>
          </a:xfrm>
          <a:prstGeom prst="rect">
            <a:avLst/>
          </a:prstGeom>
        </p:spPr>
        <p:txBody>
          <a:bodyPr/>
          <a:lstStyle>
            <a:lvl1pPr>
              <a:buNone/>
              <a:defRPr sz="2000">
                <a:latin typeface="+mn-lt"/>
                <a:cs typeface="Microsoft Sans Serif" pitchFamily="34" charset="0"/>
              </a:defRPr>
            </a:lvl1pPr>
          </a:lstStyle>
          <a:p>
            <a:pPr lvl="0"/>
            <a:r>
              <a:rPr lang="en-US"/>
              <a:t>Click to edit Master text styles</a:t>
            </a:r>
          </a:p>
        </p:txBody>
      </p:sp>
      <p:sp>
        <p:nvSpPr>
          <p:cNvPr id="5" name="Content Placeholder 3"/>
          <p:cNvSpPr>
            <a:spLocks noGrp="1"/>
          </p:cNvSpPr>
          <p:nvPr>
            <p:ph sz="half" idx="2"/>
          </p:nvPr>
        </p:nvSpPr>
        <p:spPr>
          <a:xfrm>
            <a:off x="457200" y="2174875"/>
            <a:ext cx="4040188" cy="3630389"/>
          </a:xfrm>
          <a:prstGeom prst="rect">
            <a:avLst/>
          </a:prstGeom>
        </p:spPr>
        <p:txBody>
          <a:bodyPr/>
          <a:lstStyle>
            <a:lvl1pPr>
              <a:defRPr sz="1400">
                <a:latin typeface="+mn-lt"/>
                <a:cs typeface="Microsoft Sans Serif" pitchFamily="34" charset="0"/>
              </a:defRPr>
            </a:lvl1pPr>
            <a:lvl2pPr>
              <a:defRPr sz="1400"/>
            </a:lvl2pPr>
            <a:lvl3pPr>
              <a:buFont typeface="Courier New" pitchFamily="49" charset="0"/>
              <a:buChar char="o"/>
              <a:defRPr sz="1400"/>
            </a:lvl3pPr>
            <a:lvl4pPr>
              <a:buFont typeface="Wingdings" pitchFamily="2" charset="2"/>
              <a:buChar cha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4"/>
          <p:cNvSpPr>
            <a:spLocks noGrp="1"/>
          </p:cNvSpPr>
          <p:nvPr>
            <p:ph type="body" sz="quarter" idx="3"/>
          </p:nvPr>
        </p:nvSpPr>
        <p:spPr>
          <a:xfrm>
            <a:off x="4645025" y="1535113"/>
            <a:ext cx="4041775" cy="639762"/>
          </a:xfrm>
          <a:prstGeom prst="rect">
            <a:avLst/>
          </a:prstGeom>
        </p:spPr>
        <p:txBody>
          <a:bodyPr/>
          <a:lstStyle>
            <a:lvl1pPr>
              <a:buNone/>
              <a:defRPr sz="2000">
                <a:latin typeface="+mn-lt"/>
                <a:cs typeface="Microsoft Sans Serif" pitchFamily="34" charset="0"/>
              </a:defRPr>
            </a:lvl1pPr>
          </a:lstStyle>
          <a:p>
            <a:pPr lvl="0"/>
            <a:r>
              <a:rPr lang="en-US"/>
              <a:t>Click to edit Master text styles</a:t>
            </a:r>
          </a:p>
        </p:txBody>
      </p:sp>
      <p:sp>
        <p:nvSpPr>
          <p:cNvPr id="7" name="Content Placeholder 5"/>
          <p:cNvSpPr>
            <a:spLocks noGrp="1"/>
          </p:cNvSpPr>
          <p:nvPr>
            <p:ph sz="quarter" idx="4"/>
          </p:nvPr>
        </p:nvSpPr>
        <p:spPr>
          <a:xfrm>
            <a:off x="4645025" y="2174875"/>
            <a:ext cx="4041775" cy="3630389"/>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charset="0"/>
              <a:buChar char="•"/>
              <a:tabLst/>
              <a:defRPr sz="1400">
                <a:latin typeface="+mn-lt"/>
                <a:cs typeface="Microsoft Sans Serif" pitchFamily="34" charset="0"/>
              </a:defRPr>
            </a:lvl1pPr>
            <a:lvl2pPr>
              <a:defRPr sz="1400"/>
            </a:lvl2pPr>
            <a:lvl3pPr>
              <a:buFont typeface="Courier New" pitchFamily="49" charset="0"/>
              <a:buChar char="o"/>
              <a:defRPr sz="1400"/>
            </a:lvl3pPr>
            <a:lvl4pPr>
              <a:buFont typeface="Wingdings" pitchFamily="2" charset="2"/>
              <a:buChar char="§"/>
              <a:defRPr sz="1400"/>
            </a:lvl4pPr>
            <a:lvl5pPr>
              <a:defRPr sz="1400"/>
            </a:lvl5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n-US"/>
              <a:t>Click to edit Master text styles</a:t>
            </a:r>
          </a:p>
          <a:p>
            <a:pPr marL="342900" marR="0" lvl="1" indent="-342900" algn="l" defTabSz="914400" rtl="0" eaLnBrk="1" fontAlgn="base" latinLnBrk="0" hangingPunct="1">
              <a:lnSpc>
                <a:spcPct val="100000"/>
              </a:lnSpc>
              <a:spcBef>
                <a:spcPct val="20000"/>
              </a:spcBef>
              <a:spcAft>
                <a:spcPct val="0"/>
              </a:spcAft>
              <a:buClrTx/>
              <a:buSzTx/>
              <a:buFont typeface="Arial" charset="0"/>
              <a:buChar char="•"/>
              <a:tabLst/>
              <a:defRPr/>
            </a:pPr>
            <a:r>
              <a:rPr lang="en-US"/>
              <a:t>Second level</a:t>
            </a:r>
          </a:p>
          <a:p>
            <a:pPr marL="342900" marR="0" lvl="2" indent="-342900" algn="l" defTabSz="914400" rtl="0" eaLnBrk="1" fontAlgn="base" latinLnBrk="0" hangingPunct="1">
              <a:lnSpc>
                <a:spcPct val="100000"/>
              </a:lnSpc>
              <a:spcBef>
                <a:spcPct val="20000"/>
              </a:spcBef>
              <a:spcAft>
                <a:spcPct val="0"/>
              </a:spcAft>
              <a:buClrTx/>
              <a:buSzTx/>
              <a:buFont typeface="Arial" charset="0"/>
              <a:buChar char="•"/>
              <a:tabLst/>
              <a:defRPr/>
            </a:pPr>
            <a:r>
              <a:rPr lang="en-US"/>
              <a:t>Third level</a:t>
            </a:r>
          </a:p>
          <a:p>
            <a:pPr marL="342900" marR="0" lvl="3" indent="-342900" algn="l" defTabSz="914400" rtl="0" eaLnBrk="1" fontAlgn="base" latinLnBrk="0" hangingPunct="1">
              <a:lnSpc>
                <a:spcPct val="100000"/>
              </a:lnSpc>
              <a:spcBef>
                <a:spcPct val="20000"/>
              </a:spcBef>
              <a:spcAft>
                <a:spcPct val="0"/>
              </a:spcAft>
              <a:buClrTx/>
              <a:buSzTx/>
              <a:buFont typeface="Arial" charset="0"/>
              <a:buChar char="•"/>
              <a:tabLst/>
              <a:defRPr/>
            </a:pPr>
            <a:r>
              <a:rPr lang="en-US"/>
              <a:t>Fourth level</a:t>
            </a:r>
          </a:p>
          <a:p>
            <a:pPr marL="342900" marR="0" lvl="4" indent="-342900" algn="l" defTabSz="914400" rtl="0" eaLnBrk="1" fontAlgn="base" latinLnBrk="0" hangingPunct="1">
              <a:lnSpc>
                <a:spcPct val="100000"/>
              </a:lnSpc>
              <a:spcBef>
                <a:spcPct val="20000"/>
              </a:spcBef>
              <a:spcAft>
                <a:spcPct val="0"/>
              </a:spcAft>
              <a:buClrTx/>
              <a:buSzTx/>
              <a:buFont typeface="Arial" charset="0"/>
              <a:buChar char="•"/>
              <a:tabLst/>
              <a:defRPr/>
            </a:pPr>
            <a:r>
              <a:rPr lang="en-US"/>
              <a:t>Fifth level</a:t>
            </a:r>
            <a:endParaRPr lang="en-AU" dirty="0"/>
          </a:p>
        </p:txBody>
      </p:sp>
      <p:sp>
        <p:nvSpPr>
          <p:cNvPr id="8" name="Title 1"/>
          <p:cNvSpPr>
            <a:spLocks noGrp="1"/>
          </p:cNvSpPr>
          <p:nvPr>
            <p:ph type="title"/>
          </p:nvPr>
        </p:nvSpPr>
        <p:spPr>
          <a:xfrm>
            <a:off x="457200" y="476672"/>
            <a:ext cx="8229600" cy="792088"/>
          </a:xfrm>
          <a:prstGeom prst="rect">
            <a:avLst/>
          </a:prstGeom>
        </p:spPr>
        <p:txBody>
          <a:bodyPr/>
          <a:lstStyle>
            <a:lvl1pPr algn="l">
              <a:defRPr sz="3000" baseline="0">
                <a:latin typeface="+mj-lt"/>
                <a:cs typeface="Microsoft Sans Serif" pitchFamily="34" charset="0"/>
              </a:defRPr>
            </a:lvl1pPr>
          </a:lstStyle>
          <a:p>
            <a:r>
              <a:rPr lang="en-US"/>
              <a:t>Click to edit Master title style</a:t>
            </a:r>
            <a:endParaRPr lang="en-AU" dirty="0"/>
          </a:p>
        </p:txBody>
      </p:sp>
      <p:pic>
        <p:nvPicPr>
          <p:cNvPr id="10" name="Picture 9" descr="C:\Documents and Settings\z3349205\Desktop\Kristen - Marketing Services\New stuff\FASSAUST_footer RGB.jpg"/>
          <p:cNvPicPr/>
          <p:nvPr userDrawn="1"/>
        </p:nvPicPr>
        <p:blipFill>
          <a:blip r:embed="rId2" cstate="print"/>
          <a:srcRect/>
          <a:stretch>
            <a:fillRect/>
          </a:stretch>
        </p:blipFill>
        <p:spPr bwMode="auto">
          <a:xfrm>
            <a:off x="0" y="6116354"/>
            <a:ext cx="9147600" cy="741646"/>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95325"/>
            <a:ext cx="4038600" cy="4309939"/>
          </a:xfrm>
          <a:prstGeom prst="rect">
            <a:avLst/>
          </a:prstGeom>
        </p:spPr>
        <p:txBody>
          <a:bodyPr/>
          <a:lstStyle>
            <a:lvl1pPr>
              <a:defRPr sz="1400">
                <a:latin typeface="+mn-lt"/>
                <a:cs typeface="Microsoft Sans Serif" pitchFamily="34" charset="0"/>
              </a:defRPr>
            </a:lvl1pPr>
            <a:lvl2pPr>
              <a:defRPr sz="1400">
                <a:latin typeface="+mn-lt"/>
                <a:cs typeface="Microsoft Sans Serif" pitchFamily="34" charset="0"/>
              </a:defRPr>
            </a:lvl2pPr>
            <a:lvl3pPr>
              <a:buFont typeface="Courier New" pitchFamily="49" charset="0"/>
              <a:buChar char="o"/>
              <a:defRPr sz="1400">
                <a:latin typeface="+mn-lt"/>
                <a:cs typeface="Microsoft Sans Serif" pitchFamily="34" charset="0"/>
              </a:defRPr>
            </a:lvl3pPr>
            <a:lvl4pPr>
              <a:buFont typeface="Wingdings" pitchFamily="2" charset="2"/>
              <a:buChar char="§"/>
              <a:defRPr sz="1400">
                <a:latin typeface="+mn-lt"/>
                <a:cs typeface="Microsoft Sans Serif" pitchFamily="34" charset="0"/>
              </a:defRPr>
            </a:lvl4pPr>
            <a:lvl5pPr>
              <a:defRPr sz="1400">
                <a:latin typeface="+mn-lt"/>
                <a:cs typeface="Microsoft Sans Serif"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48200" y="1484784"/>
            <a:ext cx="4038600" cy="4320480"/>
          </a:xfrm>
          <a:prstGeom prst="rect">
            <a:avLst/>
          </a:prstGeom>
        </p:spPr>
        <p:txBody>
          <a:bodyPr/>
          <a:lstStyle>
            <a:lvl1pPr>
              <a:defRPr sz="1400">
                <a:latin typeface="+mn-lt"/>
                <a:cs typeface="Microsoft Sans Serif" pitchFamily="34" charset="0"/>
              </a:defRPr>
            </a:lvl1pPr>
            <a:lvl2pPr>
              <a:defRPr sz="1400">
                <a:latin typeface="+mn-lt"/>
                <a:cs typeface="Microsoft Sans Serif" pitchFamily="34" charset="0"/>
              </a:defRPr>
            </a:lvl2pPr>
            <a:lvl3pPr>
              <a:buFont typeface="Courier New" pitchFamily="49" charset="0"/>
              <a:buChar char="o"/>
              <a:defRPr sz="1400">
                <a:latin typeface="+mn-lt"/>
                <a:cs typeface="Microsoft Sans Serif" pitchFamily="34" charset="0"/>
              </a:defRPr>
            </a:lvl3pPr>
            <a:lvl4pPr>
              <a:buFont typeface="Wingdings" pitchFamily="2" charset="2"/>
              <a:buChar char="§"/>
              <a:defRPr sz="1400">
                <a:latin typeface="+mn-lt"/>
                <a:cs typeface="Microsoft Sans Serif" pitchFamily="34" charset="0"/>
              </a:defRPr>
            </a:lvl4pPr>
            <a:lvl5pPr>
              <a:defRPr sz="1400">
                <a:latin typeface="+mn-lt"/>
                <a:cs typeface="Microsoft Sans Serif"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Title 1"/>
          <p:cNvSpPr>
            <a:spLocks noGrp="1"/>
          </p:cNvSpPr>
          <p:nvPr>
            <p:ph type="title"/>
          </p:nvPr>
        </p:nvSpPr>
        <p:spPr>
          <a:xfrm>
            <a:off x="457200" y="476672"/>
            <a:ext cx="8229600" cy="792088"/>
          </a:xfrm>
          <a:prstGeom prst="rect">
            <a:avLst/>
          </a:prstGeom>
        </p:spPr>
        <p:txBody>
          <a:bodyPr/>
          <a:lstStyle>
            <a:lvl1pPr algn="l">
              <a:defRPr sz="3000" baseline="0">
                <a:latin typeface="+mj-lt"/>
                <a:cs typeface="Microsoft Sans Serif" pitchFamily="34" charset="0"/>
              </a:defRPr>
            </a:lvl1pPr>
          </a:lstStyle>
          <a:p>
            <a:r>
              <a:rPr lang="en-US"/>
              <a:t>Click to edit Master title style</a:t>
            </a:r>
            <a:endParaRPr lang="en-AU" dirty="0"/>
          </a:p>
        </p:txBody>
      </p:sp>
      <p:pic>
        <p:nvPicPr>
          <p:cNvPr id="6" name="Picture 5" descr="C:\Documents and Settings\z3349205\Desktop\Kristen - Marketing Services\New stuff\FASSAUST_footer RGB.jpg"/>
          <p:cNvPicPr/>
          <p:nvPr userDrawn="1"/>
        </p:nvPicPr>
        <p:blipFill>
          <a:blip r:embed="rId2" cstate="print"/>
          <a:srcRect/>
          <a:stretch>
            <a:fillRect/>
          </a:stretch>
        </p:blipFill>
        <p:spPr bwMode="auto">
          <a:xfrm>
            <a:off x="0" y="6116354"/>
            <a:ext cx="9147600" cy="7416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0">
                <a:latin typeface="Microsoft Sans Serif" pitchFamily="34" charset="0"/>
                <a:cs typeface="Microsoft Sans Serif" pitchFamily="34" charset="0"/>
              </a:defRPr>
            </a:lvl1pPr>
          </a:lstStyle>
          <a:p>
            <a:r>
              <a:rPr lang="en-US"/>
              <a:t>Click to edit Master title style</a:t>
            </a:r>
            <a:endParaRPr lang="en-AU"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000">
                <a:latin typeface="Microsoft Sans Serif" pitchFamily="34" charset="0"/>
                <a:cs typeface="Microsoft Sans Serif"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dirty="0"/>
          </a:p>
        </p:txBody>
      </p:sp>
      <p:sp>
        <p:nvSpPr>
          <p:cNvPr id="4" name="Text Placeholder 3"/>
          <p:cNvSpPr>
            <a:spLocks noGrp="1"/>
          </p:cNvSpPr>
          <p:nvPr>
            <p:ph type="body" sz="half" idx="2"/>
          </p:nvPr>
        </p:nvSpPr>
        <p:spPr>
          <a:xfrm>
            <a:off x="1792288" y="5367338"/>
            <a:ext cx="5486400" cy="437926"/>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5" descr="C:\Documents and Settings\z3349205\Desktop\Kristen - Marketing Services\New stuff\FASSAUST_footer RGB.jpg"/>
          <p:cNvPicPr/>
          <p:nvPr userDrawn="1"/>
        </p:nvPicPr>
        <p:blipFill>
          <a:blip r:embed="rId2" cstate="print"/>
          <a:srcRect/>
          <a:stretch>
            <a:fillRect/>
          </a:stretch>
        </p:blipFill>
        <p:spPr bwMode="auto">
          <a:xfrm>
            <a:off x="0" y="6116354"/>
            <a:ext cx="9147600" cy="7416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75BC74-B37B-433F-A636-7838038E0B9E}" type="datetimeFigureOut">
              <a:rPr lang="en-AU" smtClean="0"/>
              <a:t>19/05/2025</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A5A38B-03D9-4965-B7FF-E9963BEBF36A}" type="slidenum">
              <a:rPr lang="en-AU" smtClean="0"/>
              <a:t>‹#›</a:t>
            </a:fld>
            <a:endParaRPr lang="en-AU"/>
          </a:p>
        </p:txBody>
      </p:sp>
    </p:spTree>
    <p:extLst>
      <p:ext uri="{BB962C8B-B14F-4D97-AF65-F5344CB8AC3E}">
        <p14:creationId xmlns:p14="http://schemas.microsoft.com/office/powerpoint/2010/main" val="93060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2" r:id="rId4"/>
    <p:sldLayoutId id="2147483781" r:id="rId5"/>
    <p:sldLayoutId id="2147483786" r:id="rId6"/>
    <p:sldLayoutId id="2147483787"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lens.org/lens/patent/072-114-615-752-282" TargetMode="Externa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dx.doi.org/10.1111/geoj.1232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cbd.int/abs/tex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bs-initiative.info/" TargetMode="External"/><Relationship Id="rId2" Type="http://schemas.openxmlformats.org/officeDocument/2006/relationships/hyperlink" Target="https://research.unsw.edu.au/people/professor-daniel-robinson" TargetMode="Externa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hyperlink" Target="http://www.cbd.int/"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lens.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s://creativecommons.org/licenses/by-sa/3.0/deed" TargetMode="External"/><Relationship Id="rId4" Type="http://schemas.openxmlformats.org/officeDocument/2006/relationships/hyperlink" Target="https://commons.wikimedia.org/wiki/Main_Pag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713" y="332656"/>
            <a:ext cx="8623087" cy="792088"/>
          </a:xfrm>
        </p:spPr>
        <p:txBody>
          <a:bodyPr>
            <a:normAutofit fontScale="90000"/>
          </a:bodyPr>
          <a:lstStyle/>
          <a:p>
            <a:pPr algn="ctr"/>
            <a:r>
              <a:rPr lang="en-AU" sz="2800" b="1" dirty="0"/>
              <a:t>Indigenous Knowledge Futures: </a:t>
            </a:r>
            <a:r>
              <a:rPr lang="en-US" sz="2800" b="1" dirty="0"/>
              <a:t>Supporting Indigenous People and Producers in the Region</a:t>
            </a:r>
            <a:endParaRPr lang="en-AU" sz="2800" dirty="0"/>
          </a:p>
        </p:txBody>
      </p:sp>
      <p:sp>
        <p:nvSpPr>
          <p:cNvPr id="3" name="Subtitle 2"/>
          <p:cNvSpPr>
            <a:spLocks noGrp="1"/>
          </p:cNvSpPr>
          <p:nvPr>
            <p:ph idx="1"/>
          </p:nvPr>
        </p:nvSpPr>
        <p:spPr>
          <a:xfrm>
            <a:off x="467544" y="4797152"/>
            <a:ext cx="6664690" cy="1152128"/>
          </a:xfrm>
        </p:spPr>
        <p:txBody>
          <a:bodyPr>
            <a:normAutofit fontScale="92500" lnSpcReduction="20000"/>
          </a:bodyPr>
          <a:lstStyle/>
          <a:p>
            <a:pPr marL="0" indent="0">
              <a:buNone/>
            </a:pPr>
            <a:r>
              <a:rPr lang="en-AU" sz="1800" dirty="0">
                <a:solidFill>
                  <a:schemeClr val="tx1"/>
                </a:solidFill>
              </a:rPr>
              <a:t>Prof Daniel Robinson</a:t>
            </a:r>
          </a:p>
          <a:p>
            <a:pPr marL="0" indent="0">
              <a:buNone/>
            </a:pPr>
            <a:r>
              <a:rPr lang="en-AU" sz="1800"/>
              <a:t>A/Prof</a:t>
            </a:r>
            <a:r>
              <a:rPr lang="en-AU" sz="1800">
                <a:solidFill>
                  <a:schemeClr val="tx1"/>
                </a:solidFill>
              </a:rPr>
              <a:t> </a:t>
            </a:r>
            <a:r>
              <a:rPr lang="en-AU" sz="1800" dirty="0">
                <a:solidFill>
                  <a:schemeClr val="tx1"/>
                </a:solidFill>
              </a:rPr>
              <a:t>Miri (Margaret) Raven</a:t>
            </a:r>
          </a:p>
          <a:p>
            <a:pPr marL="0" indent="0">
              <a:buNone/>
            </a:pPr>
            <a:endParaRPr lang="en-AU" sz="1800" dirty="0">
              <a:solidFill>
                <a:schemeClr val="tx1"/>
              </a:solidFill>
            </a:endParaRPr>
          </a:p>
          <a:p>
            <a:pPr marL="0" indent="0">
              <a:buNone/>
            </a:pPr>
            <a:r>
              <a:rPr lang="en-AU" sz="1800" dirty="0">
                <a:solidFill>
                  <a:schemeClr val="tx1"/>
                </a:solidFill>
              </a:rPr>
              <a:t>Environment and Society, UNSW, Sydney</a:t>
            </a:r>
          </a:p>
        </p:txBody>
      </p:sp>
      <p:pic>
        <p:nvPicPr>
          <p:cNvPr id="9" name="Picture 8" descr="A picture containing bottle, indoor, counter, table&#10;&#10;Description automatically generated">
            <a:extLst>
              <a:ext uri="{FF2B5EF4-FFF2-40B4-BE49-F238E27FC236}">
                <a16:creationId xmlns:a16="http://schemas.microsoft.com/office/drawing/2014/main" id="{2FBFD098-ECF3-41D9-B811-FC9638C22E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1333" y="1247372"/>
            <a:ext cx="4352485" cy="3264364"/>
          </a:xfrm>
          <a:prstGeom prst="rect">
            <a:avLst/>
          </a:prstGeom>
        </p:spPr>
      </p:pic>
      <p:pic>
        <p:nvPicPr>
          <p:cNvPr id="13" name="Picture 12" descr="A close up of a tree&#10;&#10;Description automatically generated">
            <a:extLst>
              <a:ext uri="{FF2B5EF4-FFF2-40B4-BE49-F238E27FC236}">
                <a16:creationId xmlns:a16="http://schemas.microsoft.com/office/drawing/2014/main" id="{F29DCB27-A8DA-4DC9-9859-3EE31A0F4F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08045" y="1655417"/>
            <a:ext cx="3264364" cy="2448273"/>
          </a:xfrm>
          <a:prstGeom prst="rect">
            <a:avLst/>
          </a:prstGeom>
        </p:spPr>
      </p:pic>
      <p:pic>
        <p:nvPicPr>
          <p:cNvPr id="1028" name="Picture 4" descr="Home | Australian Research Council">
            <a:extLst>
              <a:ext uri="{FF2B5EF4-FFF2-40B4-BE49-F238E27FC236}">
                <a16:creationId xmlns:a16="http://schemas.microsoft.com/office/drawing/2014/main" id="{9D5F295D-1519-A5D2-6B5C-AB375EEE5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3165" y="4497542"/>
            <a:ext cx="2911930" cy="651191"/>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7" descr="A picture containing outdoor, person&#10;&#10;Description automatically generated">
            <a:extLst>
              <a:ext uri="{FF2B5EF4-FFF2-40B4-BE49-F238E27FC236}">
                <a16:creationId xmlns:a16="http://schemas.microsoft.com/office/drawing/2014/main" id="{D8D32079-6D9F-0F3A-4BF4-63DAB5918C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037454" y="1655417"/>
            <a:ext cx="3264365" cy="2448274"/>
          </a:xfrm>
          <a:prstGeom prst="rect">
            <a:avLst/>
          </a:prstGeom>
        </p:spPr>
      </p:pic>
      <p:pic>
        <p:nvPicPr>
          <p:cNvPr id="1026" name="Picture 2" descr="Branding guidelines | ACIAR">
            <a:extLst>
              <a:ext uri="{FF2B5EF4-FFF2-40B4-BE49-F238E27FC236}">
                <a16:creationId xmlns:a16="http://schemas.microsoft.com/office/drawing/2014/main" id="{21240C7A-E380-3831-542D-7DCEB8C1E8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3298" y="5195935"/>
            <a:ext cx="3151663" cy="82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36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FD7F8B-7B78-4867-B81D-D9FD88B8E381}"/>
              </a:ext>
            </a:extLst>
          </p:cNvPr>
          <p:cNvSpPr>
            <a:spLocks noGrp="1"/>
          </p:cNvSpPr>
          <p:nvPr>
            <p:ph sz="half" idx="1"/>
          </p:nvPr>
        </p:nvSpPr>
        <p:spPr>
          <a:xfrm>
            <a:off x="827584" y="4797152"/>
            <a:ext cx="8136904" cy="2026088"/>
          </a:xfrm>
        </p:spPr>
        <p:txBody>
          <a:bodyPr>
            <a:normAutofit/>
          </a:bodyPr>
          <a:lstStyle/>
          <a:p>
            <a:r>
              <a:rPr lang="en-US" sz="1600" dirty="0"/>
              <a:t>The Lens patent search results for “emu oil.” Accessed March 2025.</a:t>
            </a:r>
            <a:endParaRPr lang="en-AU" sz="1600" dirty="0"/>
          </a:p>
          <a:p>
            <a:r>
              <a:rPr lang="en-US" sz="1600" b="1" u="sng" dirty="0"/>
              <a:t>691</a:t>
            </a:r>
            <a:r>
              <a:rPr lang="en-US" sz="1600" u="sng" dirty="0"/>
              <a:t> Patent Results from 383 patent families</a:t>
            </a:r>
            <a:r>
              <a:rPr lang="en-US" sz="1600" dirty="0"/>
              <a:t>. </a:t>
            </a:r>
          </a:p>
          <a:p>
            <a:r>
              <a:rPr lang="en-US" sz="1600" dirty="0"/>
              <a:t>Mostly in the US, for skin care and arthritis, directly from Aboriginal knowledges.</a:t>
            </a:r>
          </a:p>
          <a:p>
            <a:r>
              <a:rPr lang="en-US" sz="1600" dirty="0"/>
              <a:t>Example: ‘pain relief’, such as </a:t>
            </a:r>
            <a:r>
              <a:rPr lang="en-AU" sz="1600" b="0" i="0" dirty="0">
                <a:effectLst/>
              </a:rPr>
              <a:t>US 2020/0163910 A1 (granted)</a:t>
            </a:r>
          </a:p>
          <a:p>
            <a:pPr marL="0" indent="0">
              <a:buNone/>
            </a:pPr>
            <a:endParaRPr lang="en-AU" sz="1600" dirty="0"/>
          </a:p>
        </p:txBody>
      </p:sp>
      <p:sp>
        <p:nvSpPr>
          <p:cNvPr id="8" name="Title 7">
            <a:extLst>
              <a:ext uri="{FF2B5EF4-FFF2-40B4-BE49-F238E27FC236}">
                <a16:creationId xmlns:a16="http://schemas.microsoft.com/office/drawing/2014/main" id="{A020C755-ACB9-4B49-A6FE-6DD982A116A8}"/>
              </a:ext>
            </a:extLst>
          </p:cNvPr>
          <p:cNvSpPr>
            <a:spLocks noGrp="1"/>
          </p:cNvSpPr>
          <p:nvPr>
            <p:ph type="title"/>
          </p:nvPr>
        </p:nvSpPr>
        <p:spPr>
          <a:xfrm>
            <a:off x="1509619" y="0"/>
            <a:ext cx="6571343" cy="1059305"/>
          </a:xfrm>
        </p:spPr>
        <p:txBody>
          <a:bodyPr/>
          <a:lstStyle/>
          <a:p>
            <a:pPr algn="ctr"/>
            <a:r>
              <a:rPr lang="en-AU" b="1" dirty="0"/>
              <a:t>Emu oil patents</a:t>
            </a:r>
          </a:p>
        </p:txBody>
      </p:sp>
      <p:pic>
        <p:nvPicPr>
          <p:cNvPr id="13" name="Content Placeholder 12" descr="A map of the world&#10;&#10;Description automatically generated">
            <a:extLst>
              <a:ext uri="{FF2B5EF4-FFF2-40B4-BE49-F238E27FC236}">
                <a16:creationId xmlns:a16="http://schemas.microsoft.com/office/drawing/2014/main" id="{5AFBDF53-FDF9-1DD9-B13A-C640218D8C8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7584" y="540305"/>
            <a:ext cx="7338268" cy="4253543"/>
          </a:xfrm>
        </p:spPr>
      </p:pic>
    </p:spTree>
    <p:extLst>
      <p:ext uri="{BB962C8B-B14F-4D97-AF65-F5344CB8AC3E}">
        <p14:creationId xmlns:p14="http://schemas.microsoft.com/office/powerpoint/2010/main" val="3476963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483F1E-4D18-40AE-A84E-315EA6DC58A5}"/>
              </a:ext>
            </a:extLst>
          </p:cNvPr>
          <p:cNvSpPr>
            <a:spLocks noGrp="1"/>
          </p:cNvSpPr>
          <p:nvPr>
            <p:ph sz="half" idx="1"/>
          </p:nvPr>
        </p:nvSpPr>
        <p:spPr>
          <a:xfrm>
            <a:off x="457200" y="1495325"/>
            <a:ext cx="8003232" cy="4309939"/>
          </a:xfrm>
        </p:spPr>
        <p:txBody>
          <a:bodyPr/>
          <a:lstStyle/>
          <a:p>
            <a:r>
              <a:rPr lang="en-US" sz="1800" dirty="0"/>
              <a:t>The patent examples compartmentalize and claim Emu in limited claims (limited by time – 20 years, and space – by jurisdiction) monopoly rights. There are multiple reasons to be concerned about this, indeed from multiple perspectives. </a:t>
            </a:r>
            <a:endParaRPr lang="en-AU" sz="2400" dirty="0"/>
          </a:p>
          <a:p>
            <a:endParaRPr lang="en-AU" sz="1800" dirty="0"/>
          </a:p>
          <a:p>
            <a:r>
              <a:rPr lang="en-AU" sz="1800" dirty="0"/>
              <a:t>What does it mean if one’s totem, one’s mother or one’s aunt is patented?</a:t>
            </a:r>
          </a:p>
          <a:p>
            <a:r>
              <a:rPr lang="en-AU" sz="1800" dirty="0"/>
              <a:t>What does it mean if a symbol of one’s creation – the emu from people’s </a:t>
            </a:r>
            <a:r>
              <a:rPr lang="en-AU" sz="1800" dirty="0" err="1"/>
              <a:t>Dreamings</a:t>
            </a:r>
            <a:r>
              <a:rPr lang="en-AU" sz="1800" dirty="0"/>
              <a:t> – is held as a monopoly right? </a:t>
            </a:r>
          </a:p>
          <a:p>
            <a:r>
              <a:rPr lang="en-AU" sz="1800" dirty="0"/>
              <a:t>Excluding ‘customary law’ rights associated with the use of emu oil by Aboriginal communities, negates Aboriginal peoples from benefiting from ongoing ancient traditions and economies underpinned by totemic relationships to the emu.  </a:t>
            </a:r>
          </a:p>
          <a:p>
            <a:r>
              <a:rPr lang="en-AU" sz="1800" dirty="0"/>
              <a:t>The act of overwriting ‘customary law’ for private property rights is an act of cultural destruction to which the impacts are yet to be measured. </a:t>
            </a:r>
          </a:p>
        </p:txBody>
      </p:sp>
      <p:sp>
        <p:nvSpPr>
          <p:cNvPr id="4" name="Title 3">
            <a:extLst>
              <a:ext uri="{FF2B5EF4-FFF2-40B4-BE49-F238E27FC236}">
                <a16:creationId xmlns:a16="http://schemas.microsoft.com/office/drawing/2014/main" id="{2215CE54-4F5F-4E3C-AF7E-C0FB13DA6BD6}"/>
              </a:ext>
            </a:extLst>
          </p:cNvPr>
          <p:cNvSpPr>
            <a:spLocks noGrp="1"/>
          </p:cNvSpPr>
          <p:nvPr>
            <p:ph type="title"/>
          </p:nvPr>
        </p:nvSpPr>
        <p:spPr/>
        <p:txBody>
          <a:bodyPr/>
          <a:lstStyle/>
          <a:p>
            <a:r>
              <a:rPr lang="en-AU" b="1" dirty="0"/>
              <a:t>What about Emu?</a:t>
            </a:r>
          </a:p>
        </p:txBody>
      </p:sp>
    </p:spTree>
    <p:extLst>
      <p:ext uri="{BB962C8B-B14F-4D97-AF65-F5344CB8AC3E}">
        <p14:creationId xmlns:p14="http://schemas.microsoft.com/office/powerpoint/2010/main" val="2971460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31FB79-C955-7066-F7AA-5B4F785B8E86}"/>
              </a:ext>
            </a:extLst>
          </p:cNvPr>
          <p:cNvSpPr>
            <a:spLocks noGrp="1"/>
          </p:cNvSpPr>
          <p:nvPr>
            <p:ph sz="half" idx="1"/>
          </p:nvPr>
        </p:nvSpPr>
        <p:spPr>
          <a:xfrm>
            <a:off x="457200" y="1340769"/>
            <a:ext cx="8229600" cy="4464496"/>
          </a:xfrm>
        </p:spPr>
        <p:txBody>
          <a:bodyPr/>
          <a:lstStyle/>
          <a:p>
            <a:r>
              <a:rPr lang="en-AU" sz="2000" dirty="0"/>
              <a:t>Limited ABS laws and jurisdictional issues (e.g. no laws in NSW, southern states) as plants/animals move and are traded.</a:t>
            </a:r>
          </a:p>
          <a:p>
            <a:r>
              <a:rPr lang="en-AU" sz="2000" dirty="0"/>
              <a:t>Who is the ‘provider’ of the genetic resources – typically landholder?</a:t>
            </a:r>
          </a:p>
          <a:p>
            <a:r>
              <a:rPr lang="en-AU" sz="2000" dirty="0"/>
              <a:t>Challenges with Native Title and land councils as seen in NT and Qld – who is appropriate provider?</a:t>
            </a:r>
          </a:p>
          <a:p>
            <a:r>
              <a:rPr lang="en-AU" sz="2000" dirty="0"/>
              <a:t>Who are the knowledge-holders and how are they represented?</a:t>
            </a:r>
          </a:p>
          <a:p>
            <a:r>
              <a:rPr lang="en-AU" sz="2000" dirty="0"/>
              <a:t>In making ABS agreements, who is inside and who is left outside?</a:t>
            </a:r>
          </a:p>
          <a:p>
            <a:r>
              <a:rPr lang="en-AU" sz="2000" dirty="0"/>
              <a:t>Can researchers ‘cherry-pick’ who they go to?</a:t>
            </a:r>
          </a:p>
          <a:p>
            <a:r>
              <a:rPr lang="en-AU" sz="2000" dirty="0"/>
              <a:t>DSI or synthetic natural mimic circumvention of ‘access’ esp. in some sectors (e.g. pharma and biotech).</a:t>
            </a:r>
          </a:p>
          <a:p>
            <a:r>
              <a:rPr lang="en-AU" sz="2000" dirty="0"/>
              <a:t>Time-lines don’t typically line up. Commercial imperatives drive speed of R&amp;D demands.</a:t>
            </a:r>
          </a:p>
        </p:txBody>
      </p:sp>
      <p:sp>
        <p:nvSpPr>
          <p:cNvPr id="4" name="Title 3">
            <a:extLst>
              <a:ext uri="{FF2B5EF4-FFF2-40B4-BE49-F238E27FC236}">
                <a16:creationId xmlns:a16="http://schemas.microsoft.com/office/drawing/2014/main" id="{ADAB073F-9B4D-A670-ECF9-8AB3942249F7}"/>
              </a:ext>
            </a:extLst>
          </p:cNvPr>
          <p:cNvSpPr>
            <a:spLocks noGrp="1"/>
          </p:cNvSpPr>
          <p:nvPr>
            <p:ph type="title"/>
          </p:nvPr>
        </p:nvSpPr>
        <p:spPr/>
        <p:txBody>
          <a:bodyPr/>
          <a:lstStyle/>
          <a:p>
            <a:r>
              <a:rPr lang="en-AU" dirty="0"/>
              <a:t>Challenges for ABS in Australia:</a:t>
            </a:r>
          </a:p>
        </p:txBody>
      </p:sp>
    </p:spTree>
    <p:extLst>
      <p:ext uri="{BB962C8B-B14F-4D97-AF65-F5344CB8AC3E}">
        <p14:creationId xmlns:p14="http://schemas.microsoft.com/office/powerpoint/2010/main" val="3219204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oup of bushes in a garden&#10;&#10;Description automatically generated">
            <a:extLst>
              <a:ext uri="{FF2B5EF4-FFF2-40B4-BE49-F238E27FC236}">
                <a16:creationId xmlns:a16="http://schemas.microsoft.com/office/drawing/2014/main" id="{F33B4BA5-531A-4FEF-84CF-FBAE61853779}"/>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57095" y="1597729"/>
            <a:ext cx="4883388" cy="3662541"/>
          </a:xfrm>
        </p:spPr>
      </p:pic>
      <p:sp>
        <p:nvSpPr>
          <p:cNvPr id="2" name="Title 1">
            <a:extLst>
              <a:ext uri="{FF2B5EF4-FFF2-40B4-BE49-F238E27FC236}">
                <a16:creationId xmlns:a16="http://schemas.microsoft.com/office/drawing/2014/main" id="{56D1C27F-5E85-475F-BC6D-64CE49F7A340}"/>
              </a:ext>
            </a:extLst>
          </p:cNvPr>
          <p:cNvSpPr>
            <a:spLocks noGrp="1"/>
          </p:cNvSpPr>
          <p:nvPr>
            <p:ph type="title"/>
          </p:nvPr>
        </p:nvSpPr>
        <p:spPr>
          <a:xfrm>
            <a:off x="0" y="404664"/>
            <a:ext cx="9144000" cy="792088"/>
          </a:xfrm>
        </p:spPr>
        <p:txBody>
          <a:bodyPr/>
          <a:lstStyle/>
          <a:p>
            <a:pPr algn="ctr"/>
            <a:r>
              <a:rPr lang="en-AU" b="1" dirty="0"/>
              <a:t>Kava (</a:t>
            </a:r>
            <a:r>
              <a:rPr lang="en-AU" b="1" i="1" dirty="0"/>
              <a:t>Piper </a:t>
            </a:r>
            <a:r>
              <a:rPr lang="en-AU" b="1" i="1" dirty="0" err="1"/>
              <a:t>methysticum</a:t>
            </a:r>
            <a:r>
              <a:rPr lang="en-AU" b="1" dirty="0"/>
              <a:t>)</a:t>
            </a:r>
          </a:p>
        </p:txBody>
      </p:sp>
      <p:sp>
        <p:nvSpPr>
          <p:cNvPr id="12" name="TextBox 11">
            <a:extLst>
              <a:ext uri="{FF2B5EF4-FFF2-40B4-BE49-F238E27FC236}">
                <a16:creationId xmlns:a16="http://schemas.microsoft.com/office/drawing/2014/main" id="{A84D99B0-D7F5-4237-B45C-A4D828CD53C8}"/>
              </a:ext>
            </a:extLst>
          </p:cNvPr>
          <p:cNvSpPr txBox="1"/>
          <p:nvPr/>
        </p:nvSpPr>
        <p:spPr>
          <a:xfrm>
            <a:off x="196481" y="1484784"/>
            <a:ext cx="3996904" cy="4239622"/>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1500"/>
              </a:spcAft>
              <a:buClrTx/>
              <a:buSzTx/>
              <a:buFont typeface="Arial" panose="020B0604020202020204" pitchFamily="34" charset="0"/>
              <a:buChar char="•"/>
              <a:tabLst/>
            </a:pPr>
            <a:r>
              <a:rPr kumimoji="0" lang="en-AU" sz="2000" i="0" u="none" strike="noStrike" kern="1200" cap="none" spc="0" normalizeH="0" baseline="0" noProof="0" dirty="0">
                <a:ln>
                  <a:noFill/>
                </a:ln>
                <a:solidFill>
                  <a:schemeClr val="tx1"/>
                </a:solidFill>
                <a:effectLst/>
                <a:uLnTx/>
                <a:uFillTx/>
                <a:latin typeface="+mj-lt"/>
                <a:ea typeface="+mn-ea"/>
                <a:cs typeface="+mn-cs"/>
              </a:rPr>
              <a:t>Kava is culturally and economically important plant in Vanuatu and Pacific</a:t>
            </a:r>
          </a:p>
          <a:p>
            <a:pPr marL="342900" marR="0" indent="-342900" algn="l" defTabSz="914400" rtl="0" eaLnBrk="1" fontAlgn="auto" latinLnBrk="0" hangingPunct="1">
              <a:lnSpc>
                <a:spcPct val="100000"/>
              </a:lnSpc>
              <a:spcBef>
                <a:spcPct val="20000"/>
              </a:spcBef>
              <a:spcAft>
                <a:spcPts val="1500"/>
              </a:spcAft>
              <a:buClrTx/>
              <a:buSzTx/>
              <a:buFont typeface="Arial" panose="020B0604020202020204" pitchFamily="34" charset="0"/>
              <a:buChar char="•"/>
              <a:tabLst/>
            </a:pPr>
            <a:r>
              <a:rPr lang="en-AU" sz="2000" dirty="0">
                <a:latin typeface="+mj-lt"/>
              </a:rPr>
              <a:t>Creation stories in Hawaii and Vanuatu</a:t>
            </a:r>
          </a:p>
          <a:p>
            <a:pPr marL="342900" marR="0" indent="-342900" algn="l" defTabSz="914400" rtl="0" eaLnBrk="1" fontAlgn="auto" latinLnBrk="0" hangingPunct="1">
              <a:lnSpc>
                <a:spcPct val="100000"/>
              </a:lnSpc>
              <a:spcBef>
                <a:spcPct val="20000"/>
              </a:spcBef>
              <a:spcAft>
                <a:spcPts val="1500"/>
              </a:spcAft>
              <a:buClrTx/>
              <a:buSzTx/>
              <a:buFont typeface="Arial" panose="020B0604020202020204" pitchFamily="34" charset="0"/>
              <a:buChar char="•"/>
              <a:tabLst/>
            </a:pPr>
            <a:r>
              <a:rPr lang="en-AU" sz="2000" dirty="0">
                <a:latin typeface="+mj-lt"/>
              </a:rPr>
              <a:t>Used ceremonially in Vanuatu at the end of disputes/ traditional courts (nakamals).</a:t>
            </a:r>
          </a:p>
          <a:p>
            <a:pPr marL="342900" marR="0" indent="-342900" algn="l" defTabSz="914400" rtl="0" eaLnBrk="1" fontAlgn="auto" latinLnBrk="0" hangingPunct="1">
              <a:lnSpc>
                <a:spcPct val="100000"/>
              </a:lnSpc>
              <a:spcBef>
                <a:spcPct val="20000"/>
              </a:spcBef>
              <a:spcAft>
                <a:spcPts val="1500"/>
              </a:spcAft>
              <a:buClrTx/>
              <a:buSzTx/>
              <a:buFont typeface="Arial" panose="020B0604020202020204" pitchFamily="34" charset="0"/>
              <a:buChar char="•"/>
              <a:tabLst/>
            </a:pPr>
            <a:r>
              <a:rPr lang="en-AU" sz="2000" dirty="0">
                <a:latin typeface="+mj-lt"/>
              </a:rPr>
              <a:t>Transformed in recent years into a ‘hipster’ drink traded and drunk in ‘bars’.</a:t>
            </a:r>
          </a:p>
        </p:txBody>
      </p:sp>
    </p:spTree>
    <p:extLst>
      <p:ext uri="{BB962C8B-B14F-4D97-AF65-F5344CB8AC3E}">
        <p14:creationId xmlns:p14="http://schemas.microsoft.com/office/powerpoint/2010/main" val="127067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2B2D29-9A1C-4161-977E-9D7798001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77" y="1031145"/>
            <a:ext cx="6093200" cy="4912419"/>
          </a:xfrm>
          <a:prstGeom prst="rect">
            <a:avLst/>
          </a:prstGeom>
        </p:spPr>
      </p:pic>
      <p:sp>
        <p:nvSpPr>
          <p:cNvPr id="2" name="Content Placeholder 1">
            <a:extLst>
              <a:ext uri="{FF2B5EF4-FFF2-40B4-BE49-F238E27FC236}">
                <a16:creationId xmlns:a16="http://schemas.microsoft.com/office/drawing/2014/main" id="{BD7E8E5C-07D5-4004-9D13-1598EEC2DCB4}"/>
              </a:ext>
            </a:extLst>
          </p:cNvPr>
          <p:cNvSpPr>
            <a:spLocks noGrp="1"/>
          </p:cNvSpPr>
          <p:nvPr>
            <p:ph sz="half" idx="1"/>
          </p:nvPr>
        </p:nvSpPr>
        <p:spPr>
          <a:xfrm>
            <a:off x="4885184" y="1867231"/>
            <a:ext cx="4258816" cy="4021907"/>
          </a:xfrm>
        </p:spPr>
        <p:txBody>
          <a:bodyPr/>
          <a:lstStyle/>
          <a:p>
            <a:r>
              <a:rPr lang="en-AU" sz="1800" i="1" dirty="0"/>
              <a:t>Kava = Piper </a:t>
            </a:r>
            <a:r>
              <a:rPr lang="en-AU" sz="1800" i="1" dirty="0" err="1"/>
              <a:t>methysticum</a:t>
            </a:r>
            <a:endParaRPr lang="en-AU" sz="1800" i="1" dirty="0"/>
          </a:p>
          <a:p>
            <a:r>
              <a:rPr lang="en-AU" sz="1800" dirty="0"/>
              <a:t>217 patent applications (139 families)</a:t>
            </a:r>
          </a:p>
          <a:p>
            <a:r>
              <a:rPr lang="en-AU" sz="1800" dirty="0"/>
              <a:t>49 patents granted, 159 pending</a:t>
            </a:r>
          </a:p>
          <a:p>
            <a:r>
              <a:rPr lang="en-AU" sz="1800" dirty="0"/>
              <a:t>Many patent uses: herbal supplements, plant extracts, medicines, methods and processes for turning into a powder/drink.</a:t>
            </a:r>
          </a:p>
          <a:p>
            <a:r>
              <a:rPr lang="en-AU" sz="1800" dirty="0"/>
              <a:t>Some are very close to the TK uses: E.g. </a:t>
            </a:r>
            <a:r>
              <a:rPr lang="en-US" sz="1600" dirty="0">
                <a:hlinkClick r:id="rId3" tooltip="DE 102004039012 A1 - Pipermethystine-free Extract Of [hl]Piper[/hl] [hl]Methysticum[/hl] Useful For Treating Anxiety, Nervous Tension And Agitation"/>
              </a:rPr>
              <a:t>Pipermethystine-free Extract Of Piper </a:t>
            </a:r>
            <a:r>
              <a:rPr lang="en-US" sz="1600" dirty="0" err="1">
                <a:hlinkClick r:id="rId3" tooltip="DE 102004039012 A1 - Pipermethystine-free Extract Of [hl]Piper[/hl] [hl]Methysticum[/hl] Useful For Treating Anxiety, Nervous Tension And Agitation"/>
              </a:rPr>
              <a:t>Methysticum</a:t>
            </a:r>
            <a:r>
              <a:rPr lang="en-US" sz="1600" dirty="0">
                <a:hlinkClick r:id="rId3" tooltip="DE 102004039012 A1 - Pipermethystine-free Extract Of [hl]Piper[/hl] [hl]Methysticum[/hl] Useful For Treating Anxiety, Nervous Tension And Agitation"/>
              </a:rPr>
              <a:t> Useful For Treating Anxiety, Nervous Tension And Agitation</a:t>
            </a:r>
            <a:endParaRPr lang="en-AU" sz="1600" dirty="0"/>
          </a:p>
          <a:p>
            <a:endParaRPr lang="en-AU" sz="1600" dirty="0"/>
          </a:p>
        </p:txBody>
      </p:sp>
      <p:sp>
        <p:nvSpPr>
          <p:cNvPr id="4" name="Title 3">
            <a:extLst>
              <a:ext uri="{FF2B5EF4-FFF2-40B4-BE49-F238E27FC236}">
                <a16:creationId xmlns:a16="http://schemas.microsoft.com/office/drawing/2014/main" id="{0585226C-E6A7-4BB6-B1A3-DD2A42A5A044}"/>
              </a:ext>
            </a:extLst>
          </p:cNvPr>
          <p:cNvSpPr>
            <a:spLocks noGrp="1"/>
          </p:cNvSpPr>
          <p:nvPr>
            <p:ph type="title"/>
          </p:nvPr>
        </p:nvSpPr>
        <p:spPr>
          <a:xfrm>
            <a:off x="0" y="194725"/>
            <a:ext cx="9144000" cy="792088"/>
          </a:xfrm>
        </p:spPr>
        <p:txBody>
          <a:bodyPr/>
          <a:lstStyle/>
          <a:p>
            <a:pPr algn="ctr"/>
            <a:r>
              <a:rPr lang="en-AU" b="1" dirty="0"/>
              <a:t>Kava: Patent Landscape</a:t>
            </a:r>
          </a:p>
        </p:txBody>
      </p:sp>
      <p:sp>
        <p:nvSpPr>
          <p:cNvPr id="9" name="TextBox 8">
            <a:extLst>
              <a:ext uri="{FF2B5EF4-FFF2-40B4-BE49-F238E27FC236}">
                <a16:creationId xmlns:a16="http://schemas.microsoft.com/office/drawing/2014/main" id="{423A76DB-5F61-92AA-CB55-CCE646DC2370}"/>
              </a:ext>
            </a:extLst>
          </p:cNvPr>
          <p:cNvSpPr txBox="1"/>
          <p:nvPr/>
        </p:nvSpPr>
        <p:spPr>
          <a:xfrm>
            <a:off x="62977" y="5519078"/>
            <a:ext cx="4671152" cy="307777"/>
          </a:xfrm>
          <a:prstGeom prst="rect">
            <a:avLst/>
          </a:prstGeom>
          <a:noFill/>
        </p:spPr>
        <p:txBody>
          <a:bodyPr wrap="square">
            <a:spAutoFit/>
          </a:bodyPr>
          <a:lstStyle/>
          <a:p>
            <a:r>
              <a:rPr lang="en-US" sz="1400" dirty="0"/>
              <a:t>Lens.org, May 2023.</a:t>
            </a:r>
          </a:p>
        </p:txBody>
      </p:sp>
    </p:spTree>
    <p:extLst>
      <p:ext uri="{BB962C8B-B14F-4D97-AF65-F5344CB8AC3E}">
        <p14:creationId xmlns:p14="http://schemas.microsoft.com/office/powerpoint/2010/main" val="429460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6E6E46-8C8D-A0E6-FF60-762D234717C9}"/>
              </a:ext>
            </a:extLst>
          </p:cNvPr>
          <p:cNvSpPr>
            <a:spLocks noGrp="1"/>
          </p:cNvSpPr>
          <p:nvPr>
            <p:ph sz="half" idx="1"/>
          </p:nvPr>
        </p:nvSpPr>
        <p:spPr>
          <a:xfrm>
            <a:off x="179512" y="1412776"/>
            <a:ext cx="4896544" cy="4609969"/>
          </a:xfrm>
        </p:spPr>
        <p:txBody>
          <a:bodyPr/>
          <a:lstStyle/>
          <a:p>
            <a:r>
              <a:rPr lang="en-AU" sz="2000" dirty="0"/>
              <a:t>Developed with Aitutaki traditional medicines and healers network</a:t>
            </a:r>
          </a:p>
          <a:p>
            <a:endParaRPr lang="en-AU" sz="2000" dirty="0"/>
          </a:p>
          <a:p>
            <a:endParaRPr lang="en-AU" sz="2000" dirty="0"/>
          </a:p>
          <a:p>
            <a:r>
              <a:rPr lang="en-AU" sz="2000" dirty="0"/>
              <a:t>Was discussed in 2018-2019, then formalised in meetings in 2023 (post COVID interruptions)</a:t>
            </a:r>
          </a:p>
          <a:p>
            <a:endParaRPr lang="en-AU" sz="2000" dirty="0"/>
          </a:p>
          <a:p>
            <a:endParaRPr lang="en-AU" sz="2000" dirty="0"/>
          </a:p>
          <a:p>
            <a:r>
              <a:rPr lang="en-AU" sz="2000" dirty="0"/>
              <a:t>Sets out rules for working with the network and for preserving, protecting and promoting traditional medicinal knowledge.</a:t>
            </a:r>
          </a:p>
          <a:p>
            <a:endParaRPr lang="en-AU" dirty="0"/>
          </a:p>
        </p:txBody>
      </p:sp>
      <p:pic>
        <p:nvPicPr>
          <p:cNvPr id="6" name="Content Placeholder 5" descr="A picture containing text, water, screenshot, poster&#10;&#10;Description automatically generated">
            <a:extLst>
              <a:ext uri="{FF2B5EF4-FFF2-40B4-BE49-F238E27FC236}">
                <a16:creationId xmlns:a16="http://schemas.microsoft.com/office/drawing/2014/main" id="{78CFEC5F-9CE5-B9EF-079D-15ADF48D453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2877" y="709868"/>
            <a:ext cx="3811123" cy="5438264"/>
          </a:xfrm>
        </p:spPr>
      </p:pic>
      <p:sp>
        <p:nvSpPr>
          <p:cNvPr id="4" name="Title 3">
            <a:extLst>
              <a:ext uri="{FF2B5EF4-FFF2-40B4-BE49-F238E27FC236}">
                <a16:creationId xmlns:a16="http://schemas.microsoft.com/office/drawing/2014/main" id="{E6898E4B-8B94-EF4C-D59E-3F3AAB799F64}"/>
              </a:ext>
            </a:extLst>
          </p:cNvPr>
          <p:cNvSpPr>
            <a:spLocks noGrp="1"/>
          </p:cNvSpPr>
          <p:nvPr>
            <p:ph type="title"/>
          </p:nvPr>
        </p:nvSpPr>
        <p:spPr>
          <a:xfrm>
            <a:off x="179579" y="216767"/>
            <a:ext cx="8229600" cy="792088"/>
          </a:xfrm>
        </p:spPr>
        <p:txBody>
          <a:bodyPr/>
          <a:lstStyle/>
          <a:p>
            <a:r>
              <a:rPr lang="en-AU" b="1" dirty="0"/>
              <a:t>Aitutaki Community Protocol</a:t>
            </a:r>
          </a:p>
        </p:txBody>
      </p:sp>
    </p:spTree>
    <p:extLst>
      <p:ext uri="{BB962C8B-B14F-4D97-AF65-F5344CB8AC3E}">
        <p14:creationId xmlns:p14="http://schemas.microsoft.com/office/powerpoint/2010/main" val="23340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3ABE5E-5C08-6A8A-310C-F3BCA542C9FD}"/>
              </a:ext>
            </a:extLst>
          </p:cNvPr>
          <p:cNvSpPr>
            <a:spLocks noGrp="1"/>
          </p:cNvSpPr>
          <p:nvPr>
            <p:ph sz="half" idx="1"/>
          </p:nvPr>
        </p:nvSpPr>
        <p:spPr>
          <a:xfrm>
            <a:off x="457200" y="1495325"/>
            <a:ext cx="8147248" cy="4309939"/>
          </a:xfrm>
        </p:spPr>
        <p:txBody>
          <a:bodyPr/>
          <a:lstStyle/>
          <a:p>
            <a:r>
              <a:rPr lang="en-AU" sz="2000" dirty="0"/>
              <a:t>Vanuatu </a:t>
            </a:r>
            <a:r>
              <a:rPr lang="en-AU" sz="2000" i="1" dirty="0"/>
              <a:t>Traditional Knowledge and Expressions of Culture Act </a:t>
            </a:r>
            <a:r>
              <a:rPr lang="en-AU" sz="2000" dirty="0"/>
              <a:t>(2020) – registration of TK and CEs by </a:t>
            </a:r>
            <a:r>
              <a:rPr lang="en-AU" sz="2000" dirty="0" err="1"/>
              <a:t>kastom</a:t>
            </a:r>
            <a:r>
              <a:rPr lang="en-AU" sz="2000" dirty="0"/>
              <a:t>-owners.</a:t>
            </a:r>
          </a:p>
          <a:p>
            <a:endParaRPr lang="en-AU" sz="2000" dirty="0"/>
          </a:p>
          <a:p>
            <a:pPr lvl="1"/>
            <a:r>
              <a:rPr lang="en-AU" sz="2000" dirty="0" err="1"/>
              <a:t>Kastom</a:t>
            </a:r>
            <a:r>
              <a:rPr lang="en-AU" sz="2000" dirty="0"/>
              <a:t> boundary mapping (cultural mapping) of 78 boundary areas in 80+ islands needed.</a:t>
            </a:r>
          </a:p>
          <a:p>
            <a:endParaRPr lang="en-AU" sz="2000" dirty="0"/>
          </a:p>
          <a:p>
            <a:pPr lvl="1"/>
            <a:r>
              <a:rPr lang="en-AU" sz="2000" dirty="0"/>
              <a:t>Recognise customary laws/rights and minimise state presence.</a:t>
            </a:r>
          </a:p>
          <a:p>
            <a:pPr lvl="1"/>
            <a:endParaRPr lang="en-AU" sz="2000" dirty="0"/>
          </a:p>
          <a:p>
            <a:r>
              <a:rPr lang="en-AU" sz="2000" i="1" dirty="0"/>
              <a:t>Cook Islands Traditional Knowledge Act </a:t>
            </a:r>
            <a:r>
              <a:rPr lang="en-AU" sz="2000" dirty="0"/>
              <a:t>(2013)</a:t>
            </a:r>
          </a:p>
          <a:p>
            <a:endParaRPr lang="en-AU" sz="2000" dirty="0"/>
          </a:p>
          <a:p>
            <a:r>
              <a:rPr lang="en-AU" sz="2000" dirty="0"/>
              <a:t>Intellectual Property Australia consultation: disclosure of origin, IK law, Indigenous IP advisory panels</a:t>
            </a:r>
          </a:p>
          <a:p>
            <a:endParaRPr lang="en-AU" sz="2000" dirty="0"/>
          </a:p>
        </p:txBody>
      </p:sp>
      <p:sp>
        <p:nvSpPr>
          <p:cNvPr id="4" name="Title 3">
            <a:extLst>
              <a:ext uri="{FF2B5EF4-FFF2-40B4-BE49-F238E27FC236}">
                <a16:creationId xmlns:a16="http://schemas.microsoft.com/office/drawing/2014/main" id="{2C5EEC77-5665-1C41-1BF0-A0F6A9E90427}"/>
              </a:ext>
            </a:extLst>
          </p:cNvPr>
          <p:cNvSpPr>
            <a:spLocks noGrp="1"/>
          </p:cNvSpPr>
          <p:nvPr>
            <p:ph type="title"/>
          </p:nvPr>
        </p:nvSpPr>
        <p:spPr/>
        <p:txBody>
          <a:bodyPr/>
          <a:lstStyle/>
          <a:p>
            <a:pPr algn="ctr"/>
            <a:r>
              <a:rPr lang="en-AU" sz="2800" b="1" dirty="0"/>
              <a:t>Traditional Knowledge Laws</a:t>
            </a:r>
          </a:p>
        </p:txBody>
      </p:sp>
    </p:spTree>
    <p:extLst>
      <p:ext uri="{BB962C8B-B14F-4D97-AF65-F5344CB8AC3E}">
        <p14:creationId xmlns:p14="http://schemas.microsoft.com/office/powerpoint/2010/main" val="2583675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25CFFB-5EF9-E8DE-7A30-83F3DDDD2F8A}"/>
              </a:ext>
            </a:extLst>
          </p:cNvPr>
          <p:cNvSpPr>
            <a:spLocks noGrp="1"/>
          </p:cNvSpPr>
          <p:nvPr>
            <p:ph sz="half" idx="1"/>
          </p:nvPr>
        </p:nvSpPr>
        <p:spPr>
          <a:xfrm>
            <a:off x="457200" y="1412775"/>
            <a:ext cx="8229600" cy="4392489"/>
          </a:xfrm>
        </p:spPr>
        <p:txBody>
          <a:bodyPr/>
          <a:lstStyle/>
          <a:p>
            <a:r>
              <a:rPr lang="en-AU" sz="2000" dirty="0"/>
              <a:t>Challenge concerning patents and trademarks</a:t>
            </a:r>
          </a:p>
          <a:p>
            <a:r>
              <a:rPr lang="en-AU" sz="2000" dirty="0"/>
              <a:t>Improve ABS laws and ‘fill in the gaps’</a:t>
            </a:r>
          </a:p>
          <a:p>
            <a:r>
              <a:rPr lang="en-AU" sz="2000" dirty="0"/>
              <a:t>ABS contracts and point of sale contract clauses</a:t>
            </a:r>
          </a:p>
          <a:p>
            <a:r>
              <a:rPr lang="en-AU" sz="2000" dirty="0"/>
              <a:t>Point-of-sale/ market protocols</a:t>
            </a:r>
          </a:p>
          <a:p>
            <a:r>
              <a:rPr lang="en-AU" sz="2000" dirty="0"/>
              <a:t>Biocultural protocols </a:t>
            </a:r>
          </a:p>
          <a:p>
            <a:r>
              <a:rPr lang="en-AU" sz="2000" dirty="0"/>
              <a:t>Intellectual property reforms: patent and trademark advisory committees, disclosure of origin</a:t>
            </a:r>
          </a:p>
          <a:p>
            <a:r>
              <a:rPr lang="en-AU" sz="2000" dirty="0"/>
              <a:t>Improve local producer value addition in value chains</a:t>
            </a:r>
          </a:p>
          <a:p>
            <a:r>
              <a:rPr lang="en-AU" sz="2000" dirty="0"/>
              <a:t>First Nations certification marks</a:t>
            </a:r>
          </a:p>
          <a:p>
            <a:r>
              <a:rPr lang="en-AU" sz="2000" dirty="0"/>
              <a:t>Indigenous knowledge exchanges in the region!</a:t>
            </a:r>
            <a:endParaRPr lang="en-AU" sz="1800" dirty="0"/>
          </a:p>
        </p:txBody>
      </p:sp>
      <p:sp>
        <p:nvSpPr>
          <p:cNvPr id="4" name="Title 3">
            <a:extLst>
              <a:ext uri="{FF2B5EF4-FFF2-40B4-BE49-F238E27FC236}">
                <a16:creationId xmlns:a16="http://schemas.microsoft.com/office/drawing/2014/main" id="{45A90771-2AE1-03BB-D9C2-E3293A65E8A0}"/>
              </a:ext>
            </a:extLst>
          </p:cNvPr>
          <p:cNvSpPr>
            <a:spLocks noGrp="1"/>
          </p:cNvSpPr>
          <p:nvPr>
            <p:ph type="title"/>
          </p:nvPr>
        </p:nvSpPr>
        <p:spPr/>
        <p:txBody>
          <a:bodyPr/>
          <a:lstStyle/>
          <a:p>
            <a:pPr algn="ctr"/>
            <a:r>
              <a:rPr lang="en-AU" b="1" dirty="0"/>
              <a:t>Things we can do together</a:t>
            </a:r>
          </a:p>
        </p:txBody>
      </p:sp>
    </p:spTree>
    <p:extLst>
      <p:ext uri="{BB962C8B-B14F-4D97-AF65-F5344CB8AC3E}">
        <p14:creationId xmlns:p14="http://schemas.microsoft.com/office/powerpoint/2010/main" val="306271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oup of green fruits on a branch">
            <a:extLst>
              <a:ext uri="{FF2B5EF4-FFF2-40B4-BE49-F238E27FC236}">
                <a16:creationId xmlns:a16="http://schemas.microsoft.com/office/drawing/2014/main" id="{5067F68B-2C53-4B1F-A16F-DAABBF36F144}"/>
              </a:ext>
            </a:extLst>
          </p:cNvPr>
          <p:cNvPicPr>
            <a:picLocks noChangeAspect="1"/>
          </p:cNvPicPr>
          <p:nvPr/>
        </p:nvPicPr>
        <p:blipFill>
          <a:blip r:embed="rId2" cstate="print">
            <a:alphaModFix amt="50000"/>
            <a:extLst>
              <a:ext uri="{BEBA8EAE-BF5A-486C-A8C5-ECC9F3942E4B}">
                <a14:imgProps xmlns:a14="http://schemas.microsoft.com/office/drawing/2010/main">
                  <a14:imgLayer r:embed="rId3">
                    <a14:imgEffect>
                      <a14:sharpenSoften amount="-25000"/>
                    </a14:imgEffect>
                    <a14:imgEffect>
                      <a14:saturation sat="103000"/>
                    </a14:imgEffect>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12040"/>
            <a:ext cx="9143999" cy="6093295"/>
          </a:xfrm>
          <a:prstGeom prst="rect">
            <a:avLst/>
          </a:prstGeom>
        </p:spPr>
      </p:pic>
      <p:sp>
        <p:nvSpPr>
          <p:cNvPr id="2" name="Title 1"/>
          <p:cNvSpPr>
            <a:spLocks noGrp="1"/>
          </p:cNvSpPr>
          <p:nvPr>
            <p:ph type="title"/>
          </p:nvPr>
        </p:nvSpPr>
        <p:spPr>
          <a:xfrm>
            <a:off x="390363" y="1484784"/>
            <a:ext cx="8363272" cy="2736304"/>
          </a:xfrm>
        </p:spPr>
        <p:txBody>
          <a:bodyPr/>
          <a:lstStyle/>
          <a:p>
            <a:pPr algn="ctr"/>
            <a:r>
              <a:rPr lang="en-AU" b="1" dirty="0"/>
              <a:t>Open to collaboration </a:t>
            </a:r>
            <a:br>
              <a:rPr lang="en-AU" b="1" dirty="0"/>
            </a:br>
            <a:r>
              <a:rPr lang="en-AU" b="1" dirty="0"/>
              <a:t>&amp; </a:t>
            </a:r>
            <a:br>
              <a:rPr lang="en-AU" b="1" dirty="0"/>
            </a:br>
            <a:r>
              <a:rPr lang="en-AU" b="1" dirty="0"/>
              <a:t>supporting local initiatives</a:t>
            </a:r>
            <a:br>
              <a:rPr lang="en-AU" b="1" dirty="0"/>
            </a:br>
            <a:br>
              <a:rPr lang="en-AU" b="1" dirty="0"/>
            </a:br>
            <a:br>
              <a:rPr lang="en-AU" b="1" dirty="0"/>
            </a:br>
            <a:br>
              <a:rPr lang="en-AU" b="1" dirty="0"/>
            </a:br>
            <a:br>
              <a:rPr lang="en-AU" b="1" dirty="0"/>
            </a:br>
            <a:r>
              <a:rPr lang="en-AU" sz="1800" dirty="0"/>
              <a:t>Thanks to Mr Retire Puapii, Donna Kalfatak, Trinison Tari, John Huri, Mimosa Bethel, Dr Hai-Yuean Tualima, Lyb Makin, Rahul Chand, Amanda Wheatley, Juney Ward and the SPREP Team, Repeta Puna, and all our local collaborators. </a:t>
            </a:r>
          </a:p>
        </p:txBody>
      </p:sp>
    </p:spTree>
    <p:extLst>
      <p:ext uri="{BB962C8B-B14F-4D97-AF65-F5344CB8AC3E}">
        <p14:creationId xmlns:p14="http://schemas.microsoft.com/office/powerpoint/2010/main" val="483541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23281"/>
            <a:ext cx="5266928" cy="1143000"/>
          </a:xfrm>
        </p:spPr>
        <p:txBody>
          <a:bodyPr/>
          <a:lstStyle/>
          <a:p>
            <a:pPr algn="ctr"/>
            <a:r>
              <a:rPr lang="en-AU" dirty="0"/>
              <a:t>References:</a:t>
            </a:r>
          </a:p>
        </p:txBody>
      </p:sp>
      <p:sp>
        <p:nvSpPr>
          <p:cNvPr id="3" name="Content Placeholder 2"/>
          <p:cNvSpPr>
            <a:spLocks noGrp="1"/>
          </p:cNvSpPr>
          <p:nvPr>
            <p:ph idx="1"/>
          </p:nvPr>
        </p:nvSpPr>
        <p:spPr>
          <a:xfrm>
            <a:off x="395536" y="1052736"/>
            <a:ext cx="8229600" cy="5045123"/>
          </a:xfrm>
        </p:spPr>
        <p:txBody>
          <a:bodyPr>
            <a:normAutofit lnSpcReduction="10000"/>
          </a:bodyPr>
          <a:lstStyle/>
          <a:p>
            <a:endParaRPr lang="en-AU" sz="1800" dirty="0"/>
          </a:p>
          <a:p>
            <a:r>
              <a:rPr lang="en-AU" sz="1800" dirty="0"/>
              <a:t>Chand, R., Robinson, D.F. and Drews, A. (2022) </a:t>
            </a:r>
            <a:r>
              <a:rPr lang="en-AU" sz="1800" i="1" dirty="0"/>
              <a:t>The Nagoya Protocol on ABS. Lessons from the Pacific</a:t>
            </a:r>
            <a:r>
              <a:rPr lang="en-AU" sz="1800" dirty="0"/>
              <a:t>, SPREP, Apia and ABS Initiative, </a:t>
            </a:r>
            <a:r>
              <a:rPr lang="en-AU" sz="1800" dirty="0" err="1"/>
              <a:t>Eschbonn</a:t>
            </a:r>
            <a:r>
              <a:rPr lang="en-AU" sz="1800" dirty="0"/>
              <a:t>.</a:t>
            </a:r>
          </a:p>
          <a:p>
            <a:r>
              <a:rPr lang="en-GB" sz="1800" dirty="0"/>
              <a:t>Lens.org, multiple searches and images, used with permission.</a:t>
            </a:r>
            <a:endParaRPr lang="en-AU" sz="2000" dirty="0"/>
          </a:p>
          <a:p>
            <a:r>
              <a:rPr lang="en-US" sz="1800" dirty="0">
                <a:solidFill>
                  <a:srgbClr val="222222"/>
                </a:solidFill>
                <a:latin typeface="Arial" panose="020B0604020202020204" pitchFamily="34" charset="0"/>
              </a:rPr>
              <a:t>Raven, M., Robinson, D., &amp; Hunter, J. (2021). The Emu: More‐Than‐Human and More‐Than‐Animal Geographies. Antipode, 53(5), 1526-1545.</a:t>
            </a:r>
            <a:endParaRPr lang="en-AU" sz="1800" dirty="0"/>
          </a:p>
          <a:p>
            <a:r>
              <a:rPr lang="en-US" sz="1800" dirty="0">
                <a:solidFill>
                  <a:srgbClr val="222222"/>
                </a:solidFill>
                <a:latin typeface="Arial" panose="020B0604020202020204" pitchFamily="34" charset="0"/>
              </a:rPr>
              <a:t>Raven, M., &amp; Robinson, D. (2022). ‘Biocultural Rights and Protocols in the Pacific’. In Girard, F., Frison, C., &amp; Hall, I.(eds) </a:t>
            </a:r>
            <a:r>
              <a:rPr lang="en-US" sz="1800" i="1" dirty="0">
                <a:solidFill>
                  <a:srgbClr val="222222"/>
                </a:solidFill>
                <a:latin typeface="Arial" panose="020B0604020202020204" pitchFamily="34" charset="0"/>
              </a:rPr>
              <a:t>Biocultural Rights, Indigenous Peoples And Local Communities, </a:t>
            </a:r>
            <a:r>
              <a:rPr lang="en-US" sz="1800" dirty="0">
                <a:solidFill>
                  <a:srgbClr val="222222"/>
                </a:solidFill>
                <a:latin typeface="Arial" panose="020B0604020202020204" pitchFamily="34" charset="0"/>
              </a:rPr>
              <a:t>Routledge. pp.203-220, Ch8.</a:t>
            </a:r>
          </a:p>
          <a:p>
            <a:r>
              <a:rPr lang="en-AU" sz="1800" dirty="0"/>
              <a:t>Robinson, D., Raven, M., Makin, E., Kalfatak, D., Hickey, F., &amp; Tari, T. (2021). Legal geographies of kava, </a:t>
            </a:r>
            <a:r>
              <a:rPr lang="en-AU" sz="1800" dirty="0" err="1"/>
              <a:t>kastom</a:t>
            </a:r>
            <a:r>
              <a:rPr lang="en-AU" sz="1800" dirty="0"/>
              <a:t> and indigenous knowledge: Next steps under the Nagoya Protocol. Geoforum, 118, 169-179.</a:t>
            </a:r>
          </a:p>
          <a:p>
            <a:r>
              <a:rPr lang="en-AU" sz="1800" dirty="0"/>
              <a:t>Robinson, D. and collaborators (2022) </a:t>
            </a:r>
            <a:r>
              <a:rPr lang="en-AU" sz="1800" i="1" dirty="0"/>
              <a:t>Pacific Patent Landscaping and </a:t>
            </a:r>
            <a:r>
              <a:rPr lang="en-AU" sz="1800" i="1" dirty="0" err="1"/>
              <a:t>Biotrade</a:t>
            </a:r>
            <a:r>
              <a:rPr lang="en-AU" sz="1800" dirty="0"/>
              <a:t>, ABS Initiative, </a:t>
            </a:r>
            <a:r>
              <a:rPr lang="en-AU" sz="1800" dirty="0" err="1"/>
              <a:t>Eschbonn</a:t>
            </a:r>
            <a:r>
              <a:rPr lang="en-AU" sz="1800" dirty="0"/>
              <a:t>, Germany.</a:t>
            </a:r>
          </a:p>
          <a:p>
            <a:r>
              <a:rPr lang="en-US" sz="1800" dirty="0"/>
              <a:t>Robinson DF; Raven M, 2020, '</a:t>
            </a:r>
            <a:r>
              <a:rPr lang="en-US" sz="1800" dirty="0" err="1"/>
              <a:t>Recognising</a:t>
            </a:r>
            <a:r>
              <a:rPr lang="en-US" sz="1800" dirty="0"/>
              <a:t> Indigenous customary law of totemic plant species: Challenges and pathways', </a:t>
            </a:r>
            <a:r>
              <a:rPr lang="en-US" sz="1800" i="1" dirty="0"/>
              <a:t>Geographical Journal</a:t>
            </a:r>
            <a:r>
              <a:rPr lang="en-US" sz="1800" dirty="0"/>
              <a:t>, </a:t>
            </a:r>
            <a:r>
              <a:rPr lang="en-US" sz="1800" dirty="0">
                <a:hlinkClick r:id="rId2"/>
              </a:rPr>
              <a:t>http://dx.doi.org/10.1111/geoj.12320</a:t>
            </a:r>
            <a:endParaRPr lang="en-AU" sz="1800" dirty="0"/>
          </a:p>
          <a:p>
            <a:pPr marL="0" indent="0">
              <a:buNone/>
            </a:pPr>
            <a:endParaRPr lang="en-AU" sz="1800" dirty="0"/>
          </a:p>
        </p:txBody>
      </p:sp>
    </p:spTree>
    <p:extLst>
      <p:ext uri="{BB962C8B-B14F-4D97-AF65-F5344CB8AC3E}">
        <p14:creationId xmlns:p14="http://schemas.microsoft.com/office/powerpoint/2010/main" val="3689703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4F14944-005E-C43C-C8EE-511A1E9D5E17}"/>
              </a:ext>
            </a:extLst>
          </p:cNvPr>
          <p:cNvSpPr>
            <a:spLocks noGrp="1"/>
          </p:cNvSpPr>
          <p:nvPr>
            <p:ph sz="half" idx="1"/>
          </p:nvPr>
        </p:nvSpPr>
        <p:spPr>
          <a:xfrm>
            <a:off x="424543" y="1495325"/>
            <a:ext cx="4867537" cy="4309939"/>
          </a:xfrm>
        </p:spPr>
        <p:txBody>
          <a:bodyPr/>
          <a:lstStyle/>
          <a:p>
            <a:pPr marL="0" indent="0">
              <a:buNone/>
            </a:pPr>
            <a:r>
              <a:rPr lang="en-AU" sz="1600" b="1" dirty="0"/>
              <a:t>ARC Discovery: Indigenous knowledge futures. Protecting and Promoting IK </a:t>
            </a:r>
            <a:r>
              <a:rPr lang="en-AU" sz="1600" dirty="0"/>
              <a:t>(in Australia, Vanuatu and Cook Islands)</a:t>
            </a:r>
          </a:p>
          <a:p>
            <a:r>
              <a:rPr lang="en-AU" sz="1600" dirty="0"/>
              <a:t>patent landscaping, </a:t>
            </a:r>
          </a:p>
          <a:p>
            <a:r>
              <a:rPr lang="en-AU" sz="1600" dirty="0"/>
              <a:t>species case studies, </a:t>
            </a:r>
          </a:p>
          <a:p>
            <a:r>
              <a:rPr lang="en-AU" sz="1600" dirty="0"/>
              <a:t>Patent challenges</a:t>
            </a:r>
          </a:p>
          <a:p>
            <a:r>
              <a:rPr lang="en-AU" sz="1600" dirty="0"/>
              <a:t>biocultural protocol development.</a:t>
            </a:r>
          </a:p>
          <a:p>
            <a:endParaRPr lang="en-AU" sz="1600" dirty="0"/>
          </a:p>
          <a:p>
            <a:endParaRPr lang="en-AU" sz="1600" dirty="0"/>
          </a:p>
          <a:p>
            <a:r>
              <a:rPr lang="en-AU" sz="1600" dirty="0"/>
              <a:t>Additional workshops and support for Indigenous businesses across 2-3 projects with DFAT and WIPO, ACIAR and WA Gov.</a:t>
            </a:r>
          </a:p>
          <a:p>
            <a:endParaRPr lang="en-AU" sz="1600" dirty="0"/>
          </a:p>
        </p:txBody>
      </p:sp>
      <p:sp>
        <p:nvSpPr>
          <p:cNvPr id="4" name="Title 3">
            <a:extLst>
              <a:ext uri="{FF2B5EF4-FFF2-40B4-BE49-F238E27FC236}">
                <a16:creationId xmlns:a16="http://schemas.microsoft.com/office/drawing/2014/main" id="{2D58949B-FC57-2A24-07C1-66B388CC9A53}"/>
              </a:ext>
            </a:extLst>
          </p:cNvPr>
          <p:cNvSpPr>
            <a:spLocks noGrp="1"/>
          </p:cNvSpPr>
          <p:nvPr>
            <p:ph type="title"/>
          </p:nvPr>
        </p:nvSpPr>
        <p:spPr/>
        <p:txBody>
          <a:bodyPr/>
          <a:lstStyle/>
          <a:p>
            <a:r>
              <a:rPr lang="en-AU" b="1" dirty="0"/>
              <a:t>Projects: IK Futures and ABS Initiative</a:t>
            </a:r>
          </a:p>
        </p:txBody>
      </p:sp>
      <p:pic>
        <p:nvPicPr>
          <p:cNvPr id="3" name="Picture 2" descr="A cover of a magazine&#10;&#10;Description automatically generated">
            <a:extLst>
              <a:ext uri="{FF2B5EF4-FFF2-40B4-BE49-F238E27FC236}">
                <a16:creationId xmlns:a16="http://schemas.microsoft.com/office/drawing/2014/main" id="{A228BA59-22F6-8861-A4B8-6519E25F3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015081"/>
            <a:ext cx="3600400" cy="5028998"/>
          </a:xfrm>
          <a:prstGeom prst="rect">
            <a:avLst/>
          </a:prstGeom>
        </p:spPr>
      </p:pic>
    </p:spTree>
    <p:extLst>
      <p:ext uri="{BB962C8B-B14F-4D97-AF65-F5344CB8AC3E}">
        <p14:creationId xmlns:p14="http://schemas.microsoft.com/office/powerpoint/2010/main" val="2647882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881844"/>
            <a:ext cx="5266928" cy="1143000"/>
          </a:xfrm>
        </p:spPr>
        <p:txBody>
          <a:bodyPr/>
          <a:lstStyle/>
          <a:p>
            <a:r>
              <a:rPr lang="en-AU" dirty="0"/>
              <a:t>References:</a:t>
            </a:r>
          </a:p>
        </p:txBody>
      </p:sp>
      <p:sp>
        <p:nvSpPr>
          <p:cNvPr id="3" name="Content Placeholder 2"/>
          <p:cNvSpPr>
            <a:spLocks noGrp="1"/>
          </p:cNvSpPr>
          <p:nvPr>
            <p:ph idx="1"/>
          </p:nvPr>
        </p:nvSpPr>
        <p:spPr>
          <a:xfrm>
            <a:off x="457200" y="2132856"/>
            <a:ext cx="8229600" cy="3888432"/>
          </a:xfrm>
        </p:spPr>
        <p:txBody>
          <a:bodyPr>
            <a:normAutofit lnSpcReduction="10000"/>
          </a:bodyPr>
          <a:lstStyle/>
          <a:p>
            <a:r>
              <a:rPr lang="en-AU" sz="1800" dirty="0"/>
              <a:t>Lens.org: Patent data used and cited with permission – multiple dates</a:t>
            </a:r>
          </a:p>
          <a:p>
            <a:r>
              <a:rPr lang="en-AU" sz="1800" dirty="0"/>
              <a:t>Lindstrom, L. (2009) ‘Kava Pirates in Vanuatu?’ </a:t>
            </a:r>
            <a:r>
              <a:rPr lang="en-AU" sz="1800" i="1" dirty="0"/>
              <a:t>International Journal of Cultural Property, </a:t>
            </a:r>
            <a:r>
              <a:rPr lang="en-AU" sz="1800" dirty="0"/>
              <a:t>Volume 16, Issue 3, pp. 291-308</a:t>
            </a:r>
          </a:p>
          <a:p>
            <a:r>
              <a:rPr lang="en-AU" sz="1800" dirty="0"/>
              <a:t>Robinson, D.F. (2015) </a:t>
            </a:r>
            <a:r>
              <a:rPr lang="en-AU" sz="1800" i="1" dirty="0"/>
              <a:t>Biodiversity, Access and Benefit-Sharing: Global Case Studies</a:t>
            </a:r>
            <a:r>
              <a:rPr lang="en-AU" sz="1800" dirty="0"/>
              <a:t>, Routledge, Oxon.</a:t>
            </a:r>
          </a:p>
          <a:p>
            <a:r>
              <a:rPr lang="en-AU" sz="1800" dirty="0"/>
              <a:t>Robinson, D.F. and Raven, M. (2017) ‘Identifying and Preventing </a:t>
            </a:r>
            <a:r>
              <a:rPr lang="en-AU" sz="1800" dirty="0" err="1"/>
              <a:t>Biopiracy</a:t>
            </a:r>
            <a:r>
              <a:rPr lang="en-AU" sz="1800" dirty="0"/>
              <a:t> in Australia: Patent trends for plants with Aboriginal uses’, </a:t>
            </a:r>
            <a:r>
              <a:rPr lang="en-AU" sz="1800" i="1" dirty="0"/>
              <a:t>Australian Geographer,</a:t>
            </a:r>
            <a:r>
              <a:rPr lang="en-AU" sz="1800" dirty="0"/>
              <a:t> 48:3, 311-331</a:t>
            </a:r>
            <a:endParaRPr lang="en-AU" sz="1800" i="1" dirty="0"/>
          </a:p>
          <a:p>
            <a:r>
              <a:rPr lang="en-AU" sz="1800" i="1" dirty="0"/>
              <a:t>Nagoya Protocol on Access to Genetic Resources and the Fair and Equitable Sharing of Benefits Arising from their Utilization to the Convention on Biological Diversity </a:t>
            </a:r>
            <a:r>
              <a:rPr lang="en-AU" sz="1800" dirty="0"/>
              <a:t>(2010): </a:t>
            </a:r>
            <a:r>
              <a:rPr lang="en-AU" sz="1800" dirty="0">
                <a:hlinkClick r:id="rId2">
                  <a:extLst>
                    <a:ext uri="{A12FA001-AC4F-418D-AE19-62706E023703}">
                      <ahyp:hlinkClr xmlns:ahyp="http://schemas.microsoft.com/office/drawing/2018/hyperlinkcolor" val="tx"/>
                    </a:ext>
                  </a:extLst>
                </a:hlinkClick>
              </a:rPr>
              <a:t>https://www.cbd.int/abs/text/</a:t>
            </a:r>
            <a:r>
              <a:rPr lang="en-AU" sz="1800" dirty="0"/>
              <a:t> </a:t>
            </a:r>
          </a:p>
          <a:p>
            <a:r>
              <a:rPr lang="en-AU" sz="1800" dirty="0"/>
              <a:t>Winter, K. (2004) </a:t>
            </a:r>
            <a:r>
              <a:rPr lang="en-AU" sz="1800" i="1" dirty="0"/>
              <a:t>Hawai’ian `Awa Piper </a:t>
            </a:r>
            <a:r>
              <a:rPr lang="en-AU" sz="1800" i="1" dirty="0" err="1"/>
              <a:t>methysticum</a:t>
            </a:r>
            <a:r>
              <a:rPr lang="en-AU" sz="1800" i="1" dirty="0"/>
              <a:t>. A study in ethnobotany. </a:t>
            </a:r>
            <a:r>
              <a:rPr lang="en-AU" sz="1800" dirty="0"/>
              <a:t>MSc Thesis, University of Hawai’i. </a:t>
            </a:r>
          </a:p>
        </p:txBody>
      </p:sp>
      <p:pic>
        <p:nvPicPr>
          <p:cNvPr id="8" name="Content Placeholder 7" descr="A close up of a green plant&#10;&#10;Description automatically generated">
            <a:extLst>
              <a:ext uri="{FF2B5EF4-FFF2-40B4-BE49-F238E27FC236}">
                <a16:creationId xmlns:a16="http://schemas.microsoft.com/office/drawing/2014/main" id="{BB535B88-B218-4645-A4FE-34E449278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555776" cy="1916832"/>
          </a:xfrm>
          <a:prstGeom prst="rect">
            <a:avLst/>
          </a:prstGeom>
        </p:spPr>
      </p:pic>
    </p:spTree>
    <p:extLst>
      <p:ext uri="{BB962C8B-B14F-4D97-AF65-F5344CB8AC3E}">
        <p14:creationId xmlns:p14="http://schemas.microsoft.com/office/powerpoint/2010/main" val="961180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Sources for Further information</a:t>
            </a:r>
          </a:p>
        </p:txBody>
      </p:sp>
      <p:sp>
        <p:nvSpPr>
          <p:cNvPr id="3" name="Content Placeholder 2"/>
          <p:cNvSpPr>
            <a:spLocks noGrp="1"/>
          </p:cNvSpPr>
          <p:nvPr>
            <p:ph sz="half" idx="1"/>
          </p:nvPr>
        </p:nvSpPr>
        <p:spPr>
          <a:xfrm>
            <a:off x="179512" y="1417861"/>
            <a:ext cx="5112569" cy="3599280"/>
          </a:xfrm>
        </p:spPr>
        <p:txBody>
          <a:bodyPr>
            <a:normAutofit/>
          </a:bodyPr>
          <a:lstStyle/>
          <a:p>
            <a:r>
              <a:rPr lang="en-AU" sz="2000" dirty="0"/>
              <a:t>UNSW basic project profile and paper links: </a:t>
            </a:r>
            <a:r>
              <a:rPr lang="en-AU" sz="2000" dirty="0">
                <a:hlinkClick r:id="rId2"/>
              </a:rPr>
              <a:t>https://research.unsw.edu.au/people/professor-daniel-robinson</a:t>
            </a:r>
            <a:r>
              <a:rPr lang="en-AU" sz="2000" dirty="0"/>
              <a:t> </a:t>
            </a:r>
          </a:p>
          <a:p>
            <a:endParaRPr lang="en-AU" sz="2000" dirty="0"/>
          </a:p>
          <a:p>
            <a:r>
              <a:rPr lang="en-AU" sz="2000" dirty="0"/>
              <a:t>ABS Initiative papers, links and explanation of the Pacific regional project (2018-2022): </a:t>
            </a:r>
          </a:p>
          <a:p>
            <a:r>
              <a:rPr lang="en-AU" sz="2000" dirty="0">
                <a:hlinkClick r:id="rId3"/>
              </a:rPr>
              <a:t>http://www.abs-initiative.info/</a:t>
            </a:r>
            <a:r>
              <a:rPr lang="en-AU" sz="2000" dirty="0"/>
              <a:t> </a:t>
            </a:r>
          </a:p>
        </p:txBody>
      </p:sp>
      <p:pic>
        <p:nvPicPr>
          <p:cNvPr id="1026" name="Picture 2"/>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203742" y="4797152"/>
            <a:ext cx="8935144" cy="127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9523" y="1484785"/>
            <a:ext cx="358447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83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132856"/>
            <a:ext cx="5730065" cy="3817161"/>
          </a:xfrm>
        </p:spPr>
        <p:txBody>
          <a:bodyPr>
            <a:normAutofit lnSpcReduction="10000"/>
          </a:bodyPr>
          <a:lstStyle/>
          <a:p>
            <a:r>
              <a:rPr lang="en-AU" sz="2000" dirty="0"/>
              <a:t>Prior informed consent (PIC) and access and benefit-sharing (ABS)</a:t>
            </a:r>
          </a:p>
          <a:p>
            <a:endParaRPr lang="en-AU" sz="2000" dirty="0"/>
          </a:p>
          <a:p>
            <a:r>
              <a:rPr lang="en-AU" sz="2000" dirty="0"/>
              <a:t>Scope includes </a:t>
            </a:r>
            <a:r>
              <a:rPr lang="en-AU" sz="2000" b="1" dirty="0"/>
              <a:t>traditional knowledge</a:t>
            </a:r>
            <a:endParaRPr lang="en-AU" sz="2000" dirty="0"/>
          </a:p>
          <a:p>
            <a:endParaRPr lang="en-AU" sz="2000" dirty="0"/>
          </a:p>
          <a:p>
            <a:r>
              <a:rPr lang="en-AU" sz="2000" dirty="0"/>
              <a:t>Relevant to bush foods &amp; medicines research</a:t>
            </a:r>
          </a:p>
          <a:p>
            <a:endParaRPr lang="en-AU" sz="2000" dirty="0"/>
          </a:p>
          <a:p>
            <a:r>
              <a:rPr lang="en-AU" sz="2000" dirty="0"/>
              <a:t>Encourages recognition of </a:t>
            </a:r>
            <a:r>
              <a:rPr lang="en-AU" sz="2000" b="1" dirty="0"/>
              <a:t>customary laws and community protocols (Article 12)</a:t>
            </a:r>
          </a:p>
          <a:p>
            <a:endParaRPr lang="en-AU" sz="2000" b="1" dirty="0"/>
          </a:p>
          <a:p>
            <a:r>
              <a:rPr lang="en-AU" sz="2000" dirty="0"/>
              <a:t>141 ratifications (Australia is signatory)</a:t>
            </a:r>
          </a:p>
        </p:txBody>
      </p:sp>
      <p:pic>
        <p:nvPicPr>
          <p:cNvPr id="6146" name="Picture 2"/>
          <p:cNvPicPr>
            <a:picLocks noChangeAspect="1" noChangeArrowheads="1"/>
          </p:cNvPicPr>
          <p:nvPr/>
        </p:nvPicPr>
        <p:blipFill>
          <a:blip r:embed="rId2" cstate="print"/>
          <a:srcRect/>
          <a:stretch>
            <a:fillRect/>
          </a:stretch>
        </p:blipFill>
        <p:spPr bwMode="auto">
          <a:xfrm>
            <a:off x="6053593" y="2006188"/>
            <a:ext cx="2915816" cy="2915816"/>
          </a:xfrm>
          <a:prstGeom prst="rect">
            <a:avLst/>
          </a:prstGeom>
          <a:noFill/>
          <a:ln w="9525">
            <a:noFill/>
            <a:miter lim="800000"/>
            <a:headEnd/>
            <a:tailEnd/>
          </a:ln>
        </p:spPr>
      </p:pic>
      <p:sp>
        <p:nvSpPr>
          <p:cNvPr id="5" name="TextBox 4"/>
          <p:cNvSpPr txBox="1"/>
          <p:nvPr/>
        </p:nvSpPr>
        <p:spPr>
          <a:xfrm>
            <a:off x="6876256" y="5354052"/>
            <a:ext cx="2573323" cy="523220"/>
          </a:xfrm>
          <a:prstGeom prst="rect">
            <a:avLst/>
          </a:prstGeom>
          <a:noFill/>
        </p:spPr>
        <p:txBody>
          <a:bodyPr wrap="square" rtlCol="0">
            <a:spAutoFit/>
          </a:bodyPr>
          <a:lstStyle/>
          <a:p>
            <a:r>
              <a:rPr lang="en-AU" sz="1400" dirty="0"/>
              <a:t>The CBD COP 10 logo,</a:t>
            </a:r>
          </a:p>
          <a:p>
            <a:r>
              <a:rPr lang="en-AU" sz="1400" dirty="0">
                <a:hlinkClick r:id="rId3"/>
              </a:rPr>
              <a:t>www.cbd.int</a:t>
            </a:r>
            <a:r>
              <a:rPr lang="en-AU" sz="1400" dirty="0"/>
              <a:t> , 14/3/2011</a:t>
            </a:r>
          </a:p>
        </p:txBody>
      </p:sp>
      <p:sp>
        <p:nvSpPr>
          <p:cNvPr id="4" name="Title 4">
            <a:extLst>
              <a:ext uri="{FF2B5EF4-FFF2-40B4-BE49-F238E27FC236}">
                <a16:creationId xmlns:a16="http://schemas.microsoft.com/office/drawing/2014/main" id="{66AB80D5-7BB2-BA67-90E1-BC0C44FE2E56}"/>
              </a:ext>
            </a:extLst>
          </p:cNvPr>
          <p:cNvSpPr txBox="1">
            <a:spLocks/>
          </p:cNvSpPr>
          <p:nvPr/>
        </p:nvSpPr>
        <p:spPr>
          <a:xfrm>
            <a:off x="179512" y="476672"/>
            <a:ext cx="8712968" cy="792088"/>
          </a:xfrm>
          <a:prstGeom prst="rect">
            <a:avLst/>
          </a:prstGeom>
        </p:spPr>
        <p:txBody>
          <a:bodyPr/>
          <a:lstStyle>
            <a:lvl1pPr algn="l" rtl="0" eaLnBrk="1" fontAlgn="base" hangingPunct="1">
              <a:spcBef>
                <a:spcPct val="0"/>
              </a:spcBef>
              <a:spcAft>
                <a:spcPct val="0"/>
              </a:spcAft>
              <a:defRPr sz="3000" kern="1200" baseline="0">
                <a:solidFill>
                  <a:schemeClr val="tx1"/>
                </a:solidFill>
                <a:latin typeface="+mj-lt"/>
                <a:ea typeface="+mj-ea"/>
                <a:cs typeface="Microsoft Sans Serif"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a:lstStyle>
          <a:p>
            <a:pPr algn="ctr"/>
            <a:r>
              <a:rPr lang="en-AU" sz="2800" b="1" dirty="0"/>
              <a:t>Nagoya Protocol to the </a:t>
            </a:r>
          </a:p>
          <a:p>
            <a:pPr algn="ctr"/>
            <a:r>
              <a:rPr lang="en-AU" sz="2800" b="1" dirty="0"/>
              <a:t>Convention on Biological Diversity (CBD)</a:t>
            </a:r>
          </a:p>
        </p:txBody>
      </p:sp>
    </p:spTree>
    <p:extLst>
      <p:ext uri="{BB962C8B-B14F-4D97-AF65-F5344CB8AC3E}">
        <p14:creationId xmlns:p14="http://schemas.microsoft.com/office/powerpoint/2010/main" val="2914952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875FD5-B921-40EB-B0BB-F1681D398D88}"/>
              </a:ext>
            </a:extLst>
          </p:cNvPr>
          <p:cNvSpPr>
            <a:spLocks noGrp="1"/>
          </p:cNvSpPr>
          <p:nvPr>
            <p:ph sz="half" idx="1"/>
          </p:nvPr>
        </p:nvSpPr>
        <p:spPr>
          <a:xfrm>
            <a:off x="308933" y="1412776"/>
            <a:ext cx="8655555" cy="4309939"/>
          </a:xfrm>
        </p:spPr>
        <p:txBody>
          <a:bodyPr>
            <a:normAutofit lnSpcReduction="10000"/>
          </a:bodyPr>
          <a:lstStyle/>
          <a:p>
            <a:r>
              <a:rPr lang="en-AU" sz="2000" dirty="0"/>
              <a:t>Northern Territory </a:t>
            </a:r>
            <a:r>
              <a:rPr lang="en-AU" sz="2000" i="1" dirty="0"/>
              <a:t>Biological Resources Act </a:t>
            </a:r>
            <a:r>
              <a:rPr lang="en-AU" sz="2000" dirty="0"/>
              <a:t>(2006)</a:t>
            </a:r>
          </a:p>
          <a:p>
            <a:endParaRPr lang="en-AU" sz="2000" dirty="0"/>
          </a:p>
          <a:p>
            <a:r>
              <a:rPr lang="en-AU" sz="2000" dirty="0"/>
              <a:t>Commonwealth: </a:t>
            </a:r>
            <a:r>
              <a:rPr lang="en-AU" sz="2000" i="1" dirty="0"/>
              <a:t>Environmental Protection and Biodiversity Conservation Regs </a:t>
            </a:r>
            <a:r>
              <a:rPr lang="en-AU" sz="2000" dirty="0"/>
              <a:t>(2006) Part 8A.</a:t>
            </a:r>
          </a:p>
          <a:p>
            <a:endParaRPr lang="en-AU" sz="2000" dirty="0"/>
          </a:p>
          <a:p>
            <a:r>
              <a:rPr lang="en-AU" sz="2000" dirty="0"/>
              <a:t>Queensland </a:t>
            </a:r>
            <a:r>
              <a:rPr lang="en-AU" sz="2000" i="1" dirty="0"/>
              <a:t>Biodiscovery Act </a:t>
            </a:r>
            <a:r>
              <a:rPr lang="en-AU" sz="2000" dirty="0"/>
              <a:t>(2004, with </a:t>
            </a:r>
            <a:r>
              <a:rPr lang="en-AU" sz="2000" u="sng" dirty="0"/>
              <a:t>2020 amends and TK Code</a:t>
            </a:r>
            <a:r>
              <a:rPr lang="en-AU" sz="2000" dirty="0"/>
              <a:t>)</a:t>
            </a:r>
          </a:p>
          <a:p>
            <a:pPr marL="0" indent="0">
              <a:buNone/>
            </a:pPr>
            <a:endParaRPr lang="en-AU" sz="2000" dirty="0"/>
          </a:p>
          <a:p>
            <a:r>
              <a:rPr lang="en-AU" sz="2000" dirty="0"/>
              <a:t>Western Australia </a:t>
            </a:r>
            <a:r>
              <a:rPr lang="en-AU" sz="2000" i="1" dirty="0"/>
              <a:t>Biodiversity Conservation Act </a:t>
            </a:r>
            <a:r>
              <a:rPr lang="en-AU" sz="2000" dirty="0"/>
              <a:t>(2016) and Regulations.</a:t>
            </a:r>
          </a:p>
          <a:p>
            <a:endParaRPr lang="en-AU" sz="2000" dirty="0"/>
          </a:p>
          <a:p>
            <a:r>
              <a:rPr lang="en-AU" sz="2000" dirty="0"/>
              <a:t>All have limited scope!</a:t>
            </a:r>
          </a:p>
          <a:p>
            <a:endParaRPr lang="en-AU" sz="2000" dirty="0"/>
          </a:p>
          <a:p>
            <a:r>
              <a:rPr lang="en-AU" sz="2000" dirty="0"/>
              <a:t>Australia has not implemented UNDRIP, has ‘Native Title’ laws for </a:t>
            </a:r>
            <a:r>
              <a:rPr lang="en-AU" sz="2000" u="sng" dirty="0"/>
              <a:t>limited</a:t>
            </a:r>
            <a:r>
              <a:rPr lang="en-AU" sz="2000" dirty="0"/>
              <a:t> recognition of customary rights to land and resources. </a:t>
            </a:r>
          </a:p>
        </p:txBody>
      </p:sp>
      <p:sp>
        <p:nvSpPr>
          <p:cNvPr id="5" name="TextBox 4">
            <a:extLst>
              <a:ext uri="{FF2B5EF4-FFF2-40B4-BE49-F238E27FC236}">
                <a16:creationId xmlns:a16="http://schemas.microsoft.com/office/drawing/2014/main" id="{2F5FBFC6-2877-307B-9818-6F4648420A7D}"/>
              </a:ext>
            </a:extLst>
          </p:cNvPr>
          <p:cNvSpPr txBox="1"/>
          <p:nvPr/>
        </p:nvSpPr>
        <p:spPr>
          <a:xfrm>
            <a:off x="0" y="404664"/>
            <a:ext cx="9144000" cy="563424"/>
          </a:xfrm>
          <a:prstGeom prst="rect">
            <a:avLst/>
          </a:prstGeom>
          <a:noFill/>
        </p:spPr>
        <p:txBody>
          <a:bodyPr wrap="square">
            <a:spAutoFit/>
          </a:bodyPr>
          <a:lstStyle/>
          <a:p>
            <a:pPr algn="ctr">
              <a:lnSpc>
                <a:spcPct val="115000"/>
              </a:lnSpc>
              <a:spcAft>
                <a:spcPts val="800"/>
              </a:spcAft>
            </a:pPr>
            <a:r>
              <a:rPr lang="en-AU" sz="2800" b="1" kern="100" dirty="0">
                <a:effectLst/>
                <a:latin typeface="+mj-lt"/>
                <a:ea typeface="Aptos" panose="020B0004020202020204" pitchFamily="34" charset="0"/>
                <a:cs typeface="Times New Roman" panose="02020603050405020304" pitchFamily="18" charset="0"/>
              </a:rPr>
              <a:t>ABS Laws in </a:t>
            </a:r>
            <a:r>
              <a:rPr lang="en-AU" sz="2800" b="1" kern="100" dirty="0">
                <a:latin typeface="+mj-lt"/>
                <a:ea typeface="Aptos" panose="020B0004020202020204" pitchFamily="34" charset="0"/>
                <a:cs typeface="Times New Roman" panose="02020603050405020304" pitchFamily="18" charset="0"/>
              </a:rPr>
              <a:t>Australia</a:t>
            </a:r>
            <a:endParaRPr lang="en-AU" sz="2800" b="1"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50355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690DD4-1E96-48A4-9817-E5E98B4A798C}"/>
              </a:ext>
            </a:extLst>
          </p:cNvPr>
          <p:cNvSpPr>
            <a:spLocks noGrp="1"/>
          </p:cNvSpPr>
          <p:nvPr>
            <p:ph sz="half" idx="1"/>
          </p:nvPr>
        </p:nvSpPr>
        <p:spPr>
          <a:xfrm>
            <a:off x="322653" y="1826378"/>
            <a:ext cx="4038600" cy="3816424"/>
          </a:xfrm>
        </p:spPr>
        <p:txBody>
          <a:bodyPr/>
          <a:lstStyle/>
          <a:p>
            <a:r>
              <a:rPr lang="en-AU" sz="1800" dirty="0"/>
              <a:t>‘Kakadu plum’: 113 patents (of 51 patent families) – many are Mary Kay Inc.</a:t>
            </a:r>
          </a:p>
          <a:p>
            <a:endParaRPr lang="en-AU" sz="1800" dirty="0"/>
          </a:p>
          <a:p>
            <a:r>
              <a:rPr lang="en-AU" sz="1800" dirty="0"/>
              <a:t>‘Terminalia </a:t>
            </a:r>
            <a:r>
              <a:rPr lang="en-AU" sz="1800" dirty="0" err="1"/>
              <a:t>ferdinandiana</a:t>
            </a:r>
            <a:r>
              <a:rPr lang="en-AU" sz="1800" dirty="0"/>
              <a:t>’: 225 patents (of 90 patent families) </a:t>
            </a:r>
          </a:p>
          <a:p>
            <a:endParaRPr lang="en-AU" sz="1800" dirty="0"/>
          </a:p>
          <a:p>
            <a:r>
              <a:rPr lang="en-AU" sz="1800" dirty="0"/>
              <a:t>Many uses derived from knowledge of the plum as high energy food.</a:t>
            </a:r>
          </a:p>
          <a:p>
            <a:endParaRPr lang="en-AU" sz="1800" dirty="0"/>
          </a:p>
          <a:p>
            <a:r>
              <a:rPr lang="en-AU" sz="1800" dirty="0"/>
              <a:t>Trademark filings also for various uses of the name ‘Kakadu plum’</a:t>
            </a:r>
          </a:p>
        </p:txBody>
      </p:sp>
      <p:sp>
        <p:nvSpPr>
          <p:cNvPr id="2" name="Title 1">
            <a:extLst>
              <a:ext uri="{FF2B5EF4-FFF2-40B4-BE49-F238E27FC236}">
                <a16:creationId xmlns:a16="http://schemas.microsoft.com/office/drawing/2014/main" id="{78FFA66E-9635-4FF0-867A-FF3CF6550E76}"/>
              </a:ext>
            </a:extLst>
          </p:cNvPr>
          <p:cNvSpPr>
            <a:spLocks noGrp="1"/>
          </p:cNvSpPr>
          <p:nvPr>
            <p:ph type="title"/>
          </p:nvPr>
        </p:nvSpPr>
        <p:spPr>
          <a:xfrm>
            <a:off x="325421" y="1079969"/>
            <a:ext cx="8229600" cy="432048"/>
          </a:xfrm>
        </p:spPr>
        <p:txBody>
          <a:bodyPr/>
          <a:lstStyle/>
          <a:p>
            <a:r>
              <a:rPr lang="en-AU" sz="2400" dirty="0"/>
              <a:t>Patents on “Kakadu plum”</a:t>
            </a:r>
          </a:p>
        </p:txBody>
      </p:sp>
      <p:sp>
        <p:nvSpPr>
          <p:cNvPr id="8" name="TextBox 7">
            <a:extLst>
              <a:ext uri="{FF2B5EF4-FFF2-40B4-BE49-F238E27FC236}">
                <a16:creationId xmlns:a16="http://schemas.microsoft.com/office/drawing/2014/main" id="{412E07C0-7C63-40E5-84A7-2C8E7C813E90}"/>
              </a:ext>
            </a:extLst>
          </p:cNvPr>
          <p:cNvSpPr txBox="1"/>
          <p:nvPr/>
        </p:nvSpPr>
        <p:spPr>
          <a:xfrm>
            <a:off x="5522997" y="5373216"/>
            <a:ext cx="3285643" cy="566309"/>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i="0" u="none" strike="noStrike" kern="1200" cap="none" spc="0" normalizeH="0" baseline="0" noProof="0" dirty="0">
                <a:ln>
                  <a:noFill/>
                </a:ln>
                <a:solidFill>
                  <a:schemeClr val="tx1"/>
                </a:solidFill>
                <a:effectLst/>
                <a:uLnTx/>
                <a:uFillTx/>
                <a:latin typeface="+mj-lt"/>
                <a:ea typeface="+mn-ea"/>
                <a:cs typeface="+mn-cs"/>
              </a:rPr>
              <a:t>‘Kakadu Plum’ in Abstract, Title, Claims</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i="0" u="none" strike="noStrike" kern="1200" cap="none" spc="0" normalizeH="0" baseline="0" noProof="0" dirty="0">
                <a:ln>
                  <a:noFill/>
                </a:ln>
                <a:solidFill>
                  <a:schemeClr val="tx1"/>
                </a:solidFill>
                <a:effectLst/>
                <a:uLnTx/>
                <a:uFillTx/>
                <a:latin typeface="+mj-lt"/>
                <a:ea typeface="+mn-ea"/>
                <a:cs typeface="+mn-cs"/>
              </a:rPr>
              <a:t>Patent Lens, accessed 14/3/2025</a:t>
            </a:r>
          </a:p>
        </p:txBody>
      </p:sp>
      <p:sp>
        <p:nvSpPr>
          <p:cNvPr id="3" name="Title 4">
            <a:extLst>
              <a:ext uri="{FF2B5EF4-FFF2-40B4-BE49-F238E27FC236}">
                <a16:creationId xmlns:a16="http://schemas.microsoft.com/office/drawing/2014/main" id="{F311E205-47F7-AD34-2BB3-38EA04F3AE31}"/>
              </a:ext>
            </a:extLst>
          </p:cNvPr>
          <p:cNvSpPr txBox="1">
            <a:spLocks/>
          </p:cNvSpPr>
          <p:nvPr/>
        </p:nvSpPr>
        <p:spPr>
          <a:xfrm>
            <a:off x="452007" y="195545"/>
            <a:ext cx="8229600" cy="792088"/>
          </a:xfrm>
          <a:prstGeom prst="rect">
            <a:avLst/>
          </a:prstGeom>
        </p:spPr>
        <p:txBody>
          <a:bodyPr/>
          <a:lstStyle>
            <a:lvl1pPr algn="l" rtl="0" eaLnBrk="1" fontAlgn="base" hangingPunct="1">
              <a:spcBef>
                <a:spcPct val="0"/>
              </a:spcBef>
              <a:spcAft>
                <a:spcPct val="0"/>
              </a:spcAft>
              <a:defRPr sz="3000" kern="1200" baseline="0">
                <a:solidFill>
                  <a:schemeClr val="tx1"/>
                </a:solidFill>
                <a:latin typeface="+mj-lt"/>
                <a:ea typeface="+mj-ea"/>
                <a:cs typeface="Microsoft Sans Serif"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a:lstStyle>
          <a:p>
            <a:pPr algn="ctr"/>
            <a:r>
              <a:rPr lang="en-AU" sz="2800" b="1" dirty="0"/>
              <a:t>What are the Issues?</a:t>
            </a:r>
            <a:endParaRPr lang="en-AU" sz="4000" b="1" dirty="0"/>
          </a:p>
        </p:txBody>
      </p:sp>
      <p:pic>
        <p:nvPicPr>
          <p:cNvPr id="10" name="Picture 4">
            <a:extLst>
              <a:ext uri="{FF2B5EF4-FFF2-40B4-BE49-F238E27FC236}">
                <a16:creationId xmlns:a16="http://schemas.microsoft.com/office/drawing/2014/main" id="{9BBCF9AC-7424-4653-CEB7-AAB49F53F0C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6774" y="2060849"/>
            <a:ext cx="4266099" cy="296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651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AU" sz="4000" b="1" i="0" u="none" strike="noStrike" cap="none" dirty="0">
                <a:solidFill>
                  <a:schemeClr val="dk1"/>
                </a:solidFill>
                <a:latin typeface="Calibri"/>
                <a:ea typeface="Calibri"/>
                <a:cs typeface="Calibri"/>
                <a:sym typeface="Calibri"/>
              </a:rPr>
              <a:t>Patent Mapping: Method Flow </a:t>
            </a:r>
            <a:r>
              <a:rPr lang="en-AU" sz="4000" b="1" dirty="0">
                <a:solidFill>
                  <a:schemeClr val="dk1"/>
                </a:solidFill>
                <a:latin typeface="Calibri"/>
                <a:ea typeface="Calibri"/>
                <a:cs typeface="Calibri"/>
                <a:sym typeface="Calibri"/>
              </a:rPr>
              <a:t>C</a:t>
            </a:r>
            <a:r>
              <a:rPr lang="en-AU" sz="4000" b="1" i="0" u="none" strike="noStrike" cap="none" dirty="0">
                <a:solidFill>
                  <a:schemeClr val="dk1"/>
                </a:solidFill>
                <a:latin typeface="Calibri"/>
                <a:ea typeface="Calibri"/>
                <a:cs typeface="Calibri"/>
                <a:sym typeface="Calibri"/>
              </a:rPr>
              <a:t>hart</a:t>
            </a:r>
            <a:endParaRPr sz="4000" b="1" i="0" u="none" strike="noStrike" cap="none" dirty="0">
              <a:solidFill>
                <a:schemeClr val="dk1"/>
              </a:solidFill>
              <a:latin typeface="Calibri"/>
              <a:ea typeface="Calibri"/>
              <a:cs typeface="Calibri"/>
              <a:sym typeface="Calibri"/>
            </a:endParaRPr>
          </a:p>
        </p:txBody>
      </p:sp>
      <p:grpSp>
        <p:nvGrpSpPr>
          <p:cNvPr id="216" name="Shape 216"/>
          <p:cNvGrpSpPr/>
          <p:nvPr/>
        </p:nvGrpSpPr>
        <p:grpSpPr>
          <a:xfrm>
            <a:off x="620186" y="1975002"/>
            <a:ext cx="7868942" cy="1033572"/>
            <a:chOff x="185294" y="201378"/>
            <a:chExt cx="7868942" cy="1033572"/>
          </a:xfrm>
        </p:grpSpPr>
        <p:sp>
          <p:nvSpPr>
            <p:cNvPr id="217" name="Shape 217"/>
            <p:cNvSpPr/>
            <p:nvPr/>
          </p:nvSpPr>
          <p:spPr>
            <a:xfrm>
              <a:off x="185294" y="418806"/>
              <a:ext cx="1076206" cy="593264"/>
            </a:xfrm>
            <a:prstGeom prst="roundRect">
              <a:avLst>
                <a:gd name="adj" fmla="val 10000"/>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txBox="1"/>
            <p:nvPr/>
          </p:nvSpPr>
          <p:spPr>
            <a:xfrm>
              <a:off x="202670" y="436182"/>
              <a:ext cx="1041454" cy="55851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AU" sz="1400">
                  <a:solidFill>
                    <a:schemeClr val="dk1"/>
                  </a:solidFill>
                  <a:latin typeface="Calibri"/>
                  <a:ea typeface="Calibri"/>
                  <a:cs typeface="Calibri"/>
                  <a:sym typeface="Calibri"/>
                </a:rPr>
                <a:t>List plants from texts</a:t>
              </a:r>
              <a:endParaRPr sz="1400">
                <a:solidFill>
                  <a:schemeClr val="dk1"/>
                </a:solidFill>
                <a:latin typeface="Calibri"/>
                <a:ea typeface="Calibri"/>
                <a:cs typeface="Calibri"/>
                <a:sym typeface="Calibri"/>
              </a:endParaRPr>
            </a:p>
          </p:txBody>
        </p:sp>
        <p:sp>
          <p:nvSpPr>
            <p:cNvPr id="219" name="Shape 219"/>
            <p:cNvSpPr/>
            <p:nvPr/>
          </p:nvSpPr>
          <p:spPr>
            <a:xfrm rot="-7149">
              <a:off x="1262528" y="576949"/>
              <a:ext cx="578080" cy="273534"/>
            </a:xfrm>
            <a:prstGeom prst="rightArrow">
              <a:avLst>
                <a:gd name="adj1" fmla="val 60000"/>
                <a:gd name="adj2" fmla="val 50000"/>
              </a:avLst>
            </a:prstGeom>
            <a:gradFill>
              <a:gsLst>
                <a:gs pos="0">
                  <a:srgbClr val="CCDEFB"/>
                </a:gs>
                <a:gs pos="35000">
                  <a:srgbClr val="DAE7FC"/>
                </a:gs>
                <a:gs pos="100000">
                  <a:srgbClr val="F0F7FE"/>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txBox="1"/>
            <p:nvPr/>
          </p:nvSpPr>
          <p:spPr>
            <a:xfrm rot="-7149">
              <a:off x="1262528" y="631741"/>
              <a:ext cx="496020" cy="16412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a:solidFill>
                  <a:schemeClr val="dk1"/>
                </a:solidFill>
                <a:latin typeface="Calibri"/>
                <a:ea typeface="Calibri"/>
                <a:cs typeface="Calibri"/>
                <a:sym typeface="Calibri"/>
              </a:endParaRPr>
            </a:p>
          </p:txBody>
        </p:sp>
        <p:sp>
          <p:nvSpPr>
            <p:cNvPr id="221" name="Shape 221"/>
            <p:cNvSpPr/>
            <p:nvPr/>
          </p:nvSpPr>
          <p:spPr>
            <a:xfrm>
              <a:off x="1824739" y="404074"/>
              <a:ext cx="1898839" cy="614199"/>
            </a:xfrm>
            <a:prstGeom prst="roundRect">
              <a:avLst>
                <a:gd name="adj" fmla="val 10000"/>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txBox="1"/>
            <p:nvPr/>
          </p:nvSpPr>
          <p:spPr>
            <a:xfrm>
              <a:off x="1842728" y="422063"/>
              <a:ext cx="1862861" cy="578221"/>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AU" sz="1400" dirty="0">
                  <a:solidFill>
                    <a:schemeClr val="dk1"/>
                  </a:solidFill>
                  <a:latin typeface="Calibri"/>
                  <a:ea typeface="Calibri"/>
                  <a:cs typeface="Calibri"/>
                  <a:sym typeface="Calibri"/>
                </a:rPr>
                <a:t>Search patent records </a:t>
              </a:r>
              <a:endParaRPr dirty="0"/>
            </a:p>
            <a:p>
              <a:pPr marL="0" marR="0" lvl="0" indent="0" algn="ctr" rtl="0">
                <a:lnSpc>
                  <a:spcPct val="90000"/>
                </a:lnSpc>
                <a:spcBef>
                  <a:spcPts val="490"/>
                </a:spcBef>
                <a:spcAft>
                  <a:spcPts val="0"/>
                </a:spcAft>
                <a:buNone/>
              </a:pPr>
              <a:r>
                <a:rPr lang="en-AU" sz="1400" dirty="0">
                  <a:solidFill>
                    <a:schemeClr val="dk1"/>
                  </a:solidFill>
                  <a:latin typeface="Calibri"/>
                  <a:ea typeface="Calibri"/>
                  <a:cs typeface="Calibri"/>
                  <a:sym typeface="Calibri"/>
                </a:rPr>
                <a:t>(title abstract or claims)</a:t>
              </a:r>
              <a:endParaRPr sz="1400" dirty="0">
                <a:solidFill>
                  <a:schemeClr val="dk1"/>
                </a:solidFill>
                <a:latin typeface="Calibri"/>
                <a:ea typeface="Calibri"/>
                <a:cs typeface="Calibri"/>
                <a:sym typeface="Calibri"/>
              </a:endParaRPr>
            </a:p>
          </p:txBody>
        </p:sp>
        <p:sp>
          <p:nvSpPr>
            <p:cNvPr id="223" name="Shape 223"/>
            <p:cNvSpPr/>
            <p:nvPr/>
          </p:nvSpPr>
          <p:spPr>
            <a:xfrm rot="9612">
              <a:off x="3751217" y="598373"/>
              <a:ext cx="792792" cy="233282"/>
            </a:xfrm>
            <a:prstGeom prst="rightArrow">
              <a:avLst>
                <a:gd name="adj1" fmla="val 60000"/>
                <a:gd name="adj2" fmla="val 50000"/>
              </a:avLst>
            </a:prstGeom>
            <a:gradFill>
              <a:gsLst>
                <a:gs pos="0">
                  <a:srgbClr val="CCDEFB"/>
                </a:gs>
                <a:gs pos="35000">
                  <a:srgbClr val="DAE7FC"/>
                </a:gs>
                <a:gs pos="100000">
                  <a:srgbClr val="F0F7FE"/>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txBox="1"/>
            <p:nvPr/>
          </p:nvSpPr>
          <p:spPr>
            <a:xfrm rot="9612">
              <a:off x="3751217" y="644931"/>
              <a:ext cx="722807" cy="1399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a:solidFill>
                  <a:schemeClr val="dk1"/>
                </a:solidFill>
                <a:latin typeface="Calibri"/>
                <a:ea typeface="Calibri"/>
                <a:cs typeface="Calibri"/>
                <a:sym typeface="Calibri"/>
              </a:endParaRPr>
            </a:p>
          </p:txBody>
        </p:sp>
        <p:sp>
          <p:nvSpPr>
            <p:cNvPr id="225" name="Shape 225"/>
            <p:cNvSpPr/>
            <p:nvPr/>
          </p:nvSpPr>
          <p:spPr>
            <a:xfrm>
              <a:off x="4546947" y="201378"/>
              <a:ext cx="1454589" cy="1033572"/>
            </a:xfrm>
            <a:prstGeom prst="roundRect">
              <a:avLst>
                <a:gd name="adj" fmla="val 10000"/>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txBox="1"/>
            <p:nvPr/>
          </p:nvSpPr>
          <p:spPr>
            <a:xfrm>
              <a:off x="4577219" y="231650"/>
              <a:ext cx="1394045" cy="97302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AU" sz="1400" dirty="0">
                  <a:solidFill>
                    <a:schemeClr val="dk1"/>
                  </a:solidFill>
                  <a:latin typeface="Calibri"/>
                  <a:ea typeface="Calibri"/>
                  <a:cs typeface="Calibri"/>
                  <a:sym typeface="Calibri"/>
                </a:rPr>
                <a:t>Filter records further and ID patents of interest </a:t>
              </a:r>
              <a:endParaRPr sz="1400" dirty="0">
                <a:solidFill>
                  <a:schemeClr val="dk1"/>
                </a:solidFill>
                <a:latin typeface="Calibri"/>
                <a:ea typeface="Calibri"/>
                <a:cs typeface="Calibri"/>
                <a:sym typeface="Calibri"/>
              </a:endParaRPr>
            </a:p>
          </p:txBody>
        </p:sp>
        <p:sp>
          <p:nvSpPr>
            <p:cNvPr id="227" name="Shape 227"/>
            <p:cNvSpPr/>
            <p:nvPr/>
          </p:nvSpPr>
          <p:spPr>
            <a:xfrm rot="52357">
              <a:off x="6011531" y="612836"/>
              <a:ext cx="676969" cy="243428"/>
            </a:xfrm>
            <a:prstGeom prst="rightArrow">
              <a:avLst>
                <a:gd name="adj1" fmla="val 60000"/>
                <a:gd name="adj2" fmla="val 50000"/>
              </a:avLst>
            </a:prstGeom>
            <a:gradFill>
              <a:gsLst>
                <a:gs pos="0">
                  <a:srgbClr val="CCDEFB"/>
                </a:gs>
                <a:gs pos="35000">
                  <a:srgbClr val="DAE7FC"/>
                </a:gs>
                <a:gs pos="100000">
                  <a:srgbClr val="F0F7FE"/>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Shape 228"/>
            <p:cNvSpPr txBox="1"/>
            <p:nvPr/>
          </p:nvSpPr>
          <p:spPr>
            <a:xfrm rot="52357">
              <a:off x="6011535" y="660966"/>
              <a:ext cx="603941" cy="14605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a:solidFill>
                  <a:schemeClr val="dk1"/>
                </a:solidFill>
                <a:latin typeface="Calibri"/>
                <a:ea typeface="Calibri"/>
                <a:cs typeface="Calibri"/>
                <a:sym typeface="Calibri"/>
              </a:endParaRPr>
            </a:p>
          </p:txBody>
        </p:sp>
        <p:sp>
          <p:nvSpPr>
            <p:cNvPr id="229" name="Shape 229"/>
            <p:cNvSpPr/>
            <p:nvPr/>
          </p:nvSpPr>
          <p:spPr>
            <a:xfrm>
              <a:off x="6678195" y="369206"/>
              <a:ext cx="1376041" cy="761643"/>
            </a:xfrm>
            <a:prstGeom prst="roundRect">
              <a:avLst>
                <a:gd name="adj" fmla="val 10000"/>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txBox="1"/>
            <p:nvPr/>
          </p:nvSpPr>
          <p:spPr>
            <a:xfrm>
              <a:off x="6700503" y="391514"/>
              <a:ext cx="1331425" cy="717027"/>
            </a:xfrm>
            <a:prstGeom prst="rect">
              <a:avLst/>
            </a:prstGeom>
            <a:noFill/>
            <a:ln>
              <a:noFill/>
            </a:ln>
          </p:spPr>
          <p:txBody>
            <a:bodyPr spcFirstLastPara="1" wrap="square" lIns="53325" tIns="53325" rIns="53325" bIns="53325" anchor="ctr" anchorCtr="0">
              <a:noAutofit/>
            </a:bodyPr>
            <a:lstStyle/>
            <a:p>
              <a:pPr lvl="0" algn="ctr">
                <a:lnSpc>
                  <a:spcPct val="90000"/>
                </a:lnSpc>
              </a:pPr>
              <a:r>
                <a:rPr lang="en-NZ" sz="1400" dirty="0">
                  <a:solidFill>
                    <a:schemeClr val="dk1"/>
                  </a:solidFill>
                  <a:latin typeface="Calibri"/>
                  <a:ea typeface="Calibri"/>
                  <a:cs typeface="Calibri"/>
                  <a:sym typeface="Calibri"/>
                </a:rPr>
                <a:t>Record country, applicant name, field etc.</a:t>
              </a:r>
            </a:p>
          </p:txBody>
        </p:sp>
      </p:grpSp>
      <p:sp>
        <p:nvSpPr>
          <p:cNvPr id="231" name="Shape 231"/>
          <p:cNvSpPr txBox="1"/>
          <p:nvPr/>
        </p:nvSpPr>
        <p:spPr>
          <a:xfrm>
            <a:off x="348120" y="3207309"/>
            <a:ext cx="7452987" cy="2031325"/>
          </a:xfrm>
          <a:prstGeom prst="rect">
            <a:avLst/>
          </a:prstGeom>
          <a:noFill/>
          <a:ln>
            <a:noFill/>
          </a:ln>
        </p:spPr>
        <p:txBody>
          <a:bodyPr spcFirstLastPara="1" wrap="square" lIns="91425" tIns="45700" rIns="91425" bIns="45700" anchor="t" anchorCtr="0">
            <a:noAutofit/>
          </a:bodyPr>
          <a:lstStyle/>
          <a:p>
            <a:pPr marL="342900" indent="-342900">
              <a:spcAft>
                <a:spcPts val="1500"/>
              </a:spcAft>
              <a:buFontTx/>
              <a:buAutoNum type="arabicPeriod"/>
            </a:pPr>
            <a:r>
              <a:rPr lang="en-US" dirty="0"/>
              <a:t>Collate list of </a:t>
            </a:r>
            <a:r>
              <a:rPr lang="en-AU" sz="1800" dirty="0">
                <a:solidFill>
                  <a:schemeClr val="dk1"/>
                </a:solidFill>
                <a:latin typeface="+mn-lt"/>
                <a:ea typeface="Calibri"/>
                <a:cs typeface="Calibri"/>
                <a:sym typeface="Calibri"/>
              </a:rPr>
              <a:t>species endemic/near to country/su</a:t>
            </a:r>
            <a:r>
              <a:rPr lang="en-AU" dirty="0">
                <a:solidFill>
                  <a:schemeClr val="dk1"/>
                </a:solidFill>
                <a:latin typeface="+mn-lt"/>
                <a:ea typeface="Calibri"/>
                <a:cs typeface="Calibri"/>
                <a:sym typeface="Calibri"/>
              </a:rPr>
              <a:t>b-regions.</a:t>
            </a:r>
            <a:endParaRPr lang="en-US" dirty="0"/>
          </a:p>
          <a:p>
            <a:pPr marL="342900" indent="-342900">
              <a:spcAft>
                <a:spcPts val="1500"/>
              </a:spcAft>
              <a:buAutoNum type="arabicPeriod"/>
            </a:pPr>
            <a:r>
              <a:rPr lang="en-US" dirty="0"/>
              <a:t>Patent Lens ‘structured’ search: </a:t>
            </a:r>
            <a:r>
              <a:rPr lang="en-US" dirty="0" err="1"/>
              <a:t>analyse</a:t>
            </a:r>
            <a:r>
              <a:rPr lang="en-US" dirty="0"/>
              <a:t> </a:t>
            </a:r>
            <a:r>
              <a:rPr lang="en-US" u="sng" dirty="0"/>
              <a:t>“species name” in patent title, abstract </a:t>
            </a:r>
            <a:r>
              <a:rPr lang="en-US" b="1" i="1" u="sng" dirty="0"/>
              <a:t>or </a:t>
            </a:r>
            <a:r>
              <a:rPr lang="en-US" u="sng" dirty="0"/>
              <a:t>claims</a:t>
            </a:r>
            <a:r>
              <a:rPr lang="en-US" dirty="0"/>
              <a:t>. </a:t>
            </a:r>
          </a:p>
          <a:p>
            <a:pPr marL="342900" indent="-342900">
              <a:spcAft>
                <a:spcPts val="1500"/>
              </a:spcAft>
              <a:buAutoNum type="arabicPeriod"/>
            </a:pPr>
            <a:r>
              <a:rPr lang="en-AU" sz="1800" dirty="0">
                <a:solidFill>
                  <a:schemeClr val="dk1"/>
                </a:solidFill>
                <a:latin typeface="+mn-lt"/>
                <a:ea typeface="Calibri"/>
                <a:cs typeface="Calibri"/>
                <a:sym typeface="Calibri"/>
              </a:rPr>
              <a:t>Use ethnobotanical texts to examine </a:t>
            </a:r>
            <a:r>
              <a:rPr lang="en-AU" dirty="0">
                <a:solidFill>
                  <a:schemeClr val="dk1"/>
                </a:solidFill>
                <a:latin typeface="+mn-lt"/>
                <a:ea typeface="Calibri"/>
                <a:cs typeface="Calibri"/>
                <a:sym typeface="Calibri"/>
              </a:rPr>
              <a:t>likeness to TK.</a:t>
            </a:r>
            <a:endParaRPr lang="en-AU" sz="1800" dirty="0">
              <a:latin typeface="+mn-lt"/>
              <a:sym typeface="Calibri"/>
            </a:endParaRPr>
          </a:p>
          <a:p>
            <a:pPr marL="342900" indent="-342900">
              <a:spcAft>
                <a:spcPts val="1500"/>
              </a:spcAft>
              <a:buAutoNum type="arabicPeriod"/>
            </a:pPr>
            <a:r>
              <a:rPr lang="en-AU" dirty="0">
                <a:solidFill>
                  <a:schemeClr val="dk1"/>
                </a:solidFill>
                <a:latin typeface="+mn-lt"/>
                <a:ea typeface="Calibri"/>
                <a:cs typeface="Calibri"/>
                <a:sym typeface="Calibri"/>
              </a:rPr>
              <a:t>Publications and ‘species of interest’ case studies.</a:t>
            </a:r>
            <a:endParaRPr lang="en-AU" sz="1800" b="1" dirty="0">
              <a:solidFill>
                <a:schemeClr val="dk1"/>
              </a:solidFill>
              <a:latin typeface="Calibri"/>
              <a:ea typeface="Calibri"/>
              <a:cs typeface="Calibri"/>
              <a:sym typeface="Calibri"/>
            </a:endParaRPr>
          </a:p>
          <a:p>
            <a:endParaRPr lang="en-AU" b="1" dirty="0">
              <a:solidFill>
                <a:schemeClr val="dk1"/>
              </a:solidFill>
              <a:latin typeface="Calibri"/>
              <a:ea typeface="Calibri"/>
              <a:cs typeface="Calibri"/>
              <a:sym typeface="Calibri"/>
            </a:endParaRPr>
          </a:p>
          <a:p>
            <a:pPr algn="r"/>
            <a:r>
              <a:rPr lang="en-AU" b="1" dirty="0">
                <a:solidFill>
                  <a:schemeClr val="dk1"/>
                </a:solidFill>
                <a:latin typeface="Calibri"/>
                <a:ea typeface="Calibri"/>
                <a:cs typeface="Calibri"/>
                <a:sym typeface="Calibri"/>
              </a:rPr>
              <a:t>Link: Patent Lens: </a:t>
            </a:r>
            <a:r>
              <a:rPr lang="en-AU" b="1" dirty="0">
                <a:solidFill>
                  <a:schemeClr val="dk1"/>
                </a:solidFill>
                <a:latin typeface="Calibri"/>
                <a:ea typeface="Calibri"/>
                <a:cs typeface="Calibri"/>
                <a:sym typeface="Calibri"/>
                <a:hlinkClick r:id="rId3"/>
              </a:rPr>
              <a:t>www.lens.org</a:t>
            </a:r>
            <a:r>
              <a:rPr lang="en-AU" b="1" dirty="0">
                <a:solidFill>
                  <a:schemeClr val="dk1"/>
                </a:solidFill>
                <a:latin typeface="Calibri"/>
                <a:ea typeface="Calibri"/>
                <a:cs typeface="Calibri"/>
                <a:sym typeface="Calibri"/>
              </a:rPr>
              <a:t> </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8041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30133F9-00CD-4241-B28A-12EB9655DAB4}"/>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7504" y="1340768"/>
            <a:ext cx="5760640" cy="4320480"/>
          </a:xfrm>
        </p:spPr>
      </p:pic>
      <p:sp>
        <p:nvSpPr>
          <p:cNvPr id="6" name="Content Placeholder 5">
            <a:extLst>
              <a:ext uri="{FF2B5EF4-FFF2-40B4-BE49-F238E27FC236}">
                <a16:creationId xmlns:a16="http://schemas.microsoft.com/office/drawing/2014/main" id="{435E1EF2-8901-4321-8D4C-F6C7954E5A68}"/>
              </a:ext>
            </a:extLst>
          </p:cNvPr>
          <p:cNvSpPr>
            <a:spLocks noGrp="1"/>
          </p:cNvSpPr>
          <p:nvPr>
            <p:ph sz="half" idx="2"/>
          </p:nvPr>
        </p:nvSpPr>
        <p:spPr>
          <a:xfrm>
            <a:off x="5796136" y="1345544"/>
            <a:ext cx="3034680" cy="4320480"/>
          </a:xfrm>
        </p:spPr>
        <p:txBody>
          <a:bodyPr/>
          <a:lstStyle/>
          <a:p>
            <a:r>
              <a:rPr lang="en-AU" sz="1600" dirty="0"/>
              <a:t>Emu =</a:t>
            </a:r>
            <a:r>
              <a:rPr lang="en-AU" sz="1600" i="1" dirty="0"/>
              <a:t> </a:t>
            </a:r>
            <a:r>
              <a:rPr lang="en-AU" sz="1600" i="1" dirty="0" err="1"/>
              <a:t>Dromaius</a:t>
            </a:r>
            <a:r>
              <a:rPr lang="en-AU" sz="1600" i="1" dirty="0"/>
              <a:t> </a:t>
            </a:r>
            <a:r>
              <a:rPr lang="en-AU" sz="1600" i="1" dirty="0" err="1"/>
              <a:t>novaehollandiae</a:t>
            </a:r>
            <a:endParaRPr lang="en-US" sz="1600" i="1" dirty="0"/>
          </a:p>
          <a:p>
            <a:r>
              <a:rPr lang="en-US" sz="1600" dirty="0"/>
              <a:t>The emu is the second largest flightless bird by height after it’s ratite relative the ostrich.</a:t>
            </a:r>
          </a:p>
          <a:p>
            <a:r>
              <a:rPr lang="en-US" sz="1600" dirty="0"/>
              <a:t>It is endemic to Australia, and is our largest bird. </a:t>
            </a:r>
          </a:p>
          <a:p>
            <a:r>
              <a:rPr lang="en-US" sz="1600" dirty="0"/>
              <a:t>It is one of the two animals on the Australian Coat of Arms.</a:t>
            </a:r>
          </a:p>
          <a:p>
            <a:r>
              <a:rPr lang="en-US" sz="1600" dirty="0"/>
              <a:t>It features on Australian currency (e.g. the 50cent piece).</a:t>
            </a:r>
            <a:endParaRPr lang="en-AU" sz="1600" dirty="0"/>
          </a:p>
        </p:txBody>
      </p:sp>
      <p:sp>
        <p:nvSpPr>
          <p:cNvPr id="2" name="Title 1">
            <a:extLst>
              <a:ext uri="{FF2B5EF4-FFF2-40B4-BE49-F238E27FC236}">
                <a16:creationId xmlns:a16="http://schemas.microsoft.com/office/drawing/2014/main" id="{5A07CC4F-ECB2-48D1-A3A1-73B4146896D4}"/>
              </a:ext>
            </a:extLst>
          </p:cNvPr>
          <p:cNvSpPr>
            <a:spLocks noGrp="1"/>
          </p:cNvSpPr>
          <p:nvPr>
            <p:ph type="title"/>
          </p:nvPr>
        </p:nvSpPr>
        <p:spPr/>
        <p:txBody>
          <a:bodyPr/>
          <a:lstStyle/>
          <a:p>
            <a:r>
              <a:rPr lang="en-AU" sz="2800" b="1" dirty="0"/>
              <a:t>Let’s think about Emu:</a:t>
            </a:r>
          </a:p>
        </p:txBody>
      </p:sp>
      <p:pic>
        <p:nvPicPr>
          <p:cNvPr id="7" name="Picture 6">
            <a:extLst>
              <a:ext uri="{FF2B5EF4-FFF2-40B4-BE49-F238E27FC236}">
                <a16:creationId xmlns:a16="http://schemas.microsoft.com/office/drawing/2014/main" id="{1841964E-EF99-4B94-9122-F6CD40030FDD}"/>
              </a:ext>
            </a:extLst>
          </p:cNvPr>
          <p:cNvPicPr>
            <a:picLocks noChangeAspect="1"/>
          </p:cNvPicPr>
          <p:nvPr/>
        </p:nvPicPr>
        <p:blipFill>
          <a:blip r:embed="rId3"/>
          <a:stretch>
            <a:fillRect/>
          </a:stretch>
        </p:blipFill>
        <p:spPr>
          <a:xfrm>
            <a:off x="6881976" y="5020153"/>
            <a:ext cx="2262024" cy="1844041"/>
          </a:xfrm>
          <a:prstGeom prst="rect">
            <a:avLst/>
          </a:prstGeom>
        </p:spPr>
      </p:pic>
      <p:sp>
        <p:nvSpPr>
          <p:cNvPr id="8" name="TextBox 7">
            <a:extLst>
              <a:ext uri="{FF2B5EF4-FFF2-40B4-BE49-F238E27FC236}">
                <a16:creationId xmlns:a16="http://schemas.microsoft.com/office/drawing/2014/main" id="{717251E5-CA48-4ED3-BB1E-FB9F0FE5351E}"/>
              </a:ext>
            </a:extLst>
          </p:cNvPr>
          <p:cNvSpPr txBox="1"/>
          <p:nvPr/>
        </p:nvSpPr>
        <p:spPr>
          <a:xfrm>
            <a:off x="3563888" y="6525344"/>
            <a:ext cx="3415037" cy="276999"/>
          </a:xfrm>
          <a:prstGeom prst="rect">
            <a:avLst/>
          </a:prstGeom>
        </p:spPr>
        <p:txBody>
          <a:bodyPr wrap="none" rtlCol="0">
            <a:spAutoFit/>
          </a:bodyPr>
          <a:lstStyle/>
          <a:p>
            <a:pPr marL="342900" indent="-342900" fontAlgn="auto">
              <a:spcBef>
                <a:spcPct val="20000"/>
              </a:spcBef>
              <a:spcAft>
                <a:spcPts val="0"/>
              </a:spcAft>
            </a:pPr>
            <a:r>
              <a:rPr lang="en-AU" sz="1200"/>
              <a:t>Sémhur / </a:t>
            </a:r>
            <a:r>
              <a:rPr lang="en-AU" sz="1200" u="sng">
                <a:hlinkClick r:id="rId4" tooltip="Main Page"/>
              </a:rPr>
              <a:t>Wikimedia Commons</a:t>
            </a:r>
            <a:r>
              <a:rPr lang="en-AU" sz="1200"/>
              <a:t> / </a:t>
            </a:r>
            <a:r>
              <a:rPr lang="en-AU" sz="1200">
                <a:hlinkClick r:id="rId5"/>
              </a:rPr>
              <a:t>CC-BY-SA-3.0</a:t>
            </a:r>
            <a:endParaRPr kumimoji="0" lang="en-AU" sz="1150" i="0" u="none" strike="noStrike" kern="1200" cap="none" spc="0" normalizeH="0" baseline="0" noProof="0" dirty="0" err="1">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2380585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B6C4C4-4781-475A-8123-D363F6BCCAFA}"/>
              </a:ext>
            </a:extLst>
          </p:cNvPr>
          <p:cNvSpPr>
            <a:spLocks noGrp="1"/>
          </p:cNvSpPr>
          <p:nvPr>
            <p:ph sz="half" idx="1"/>
          </p:nvPr>
        </p:nvSpPr>
        <p:spPr>
          <a:xfrm>
            <a:off x="323528" y="1196752"/>
            <a:ext cx="4172272" cy="4680519"/>
          </a:xfrm>
        </p:spPr>
        <p:txBody>
          <a:bodyPr/>
          <a:lstStyle/>
          <a:p>
            <a:r>
              <a:rPr lang="en-US" dirty="0"/>
              <a:t>Emu is an iconic species featuring in Aboriginal People’s </a:t>
            </a:r>
            <a:r>
              <a:rPr lang="en-US" dirty="0" err="1"/>
              <a:t>Dreamings</a:t>
            </a:r>
            <a:r>
              <a:rPr lang="en-US" dirty="0"/>
              <a:t>.</a:t>
            </a:r>
          </a:p>
          <a:p>
            <a:r>
              <a:rPr lang="en-US" dirty="0"/>
              <a:t>Emu is a major feature of Aboriginal Astronomy.</a:t>
            </a:r>
          </a:p>
          <a:p>
            <a:r>
              <a:rPr lang="en-US" dirty="0"/>
              <a:t>Emu is a totemic or moiety species for some Indigenous Australian peoples and families: “In the Aboriginal Australian world view, animals are other kinds of people, and emu, perhaps more than most animals, is a special kind of person” (Garde, 2017, XV)</a:t>
            </a:r>
          </a:p>
          <a:p>
            <a:endParaRPr lang="en-US" dirty="0"/>
          </a:p>
          <a:p>
            <a:r>
              <a:rPr lang="en-US" dirty="0"/>
              <a:t>“In the </a:t>
            </a:r>
            <a:r>
              <a:rPr lang="en-US" dirty="0" err="1"/>
              <a:t>Bininj</a:t>
            </a:r>
            <a:r>
              <a:rPr lang="en-US" dirty="0"/>
              <a:t> </a:t>
            </a:r>
            <a:r>
              <a:rPr lang="en-US" dirty="0" err="1"/>
              <a:t>Kunwok</a:t>
            </a:r>
            <a:r>
              <a:rPr lang="en-US" dirty="0"/>
              <a:t> languages of Western Arnhem Land and Kakadu, Emu is described as ‘</a:t>
            </a:r>
            <a:r>
              <a:rPr lang="en-US" dirty="0" err="1"/>
              <a:t>ngal-rongmiken</a:t>
            </a:r>
            <a:r>
              <a:rPr lang="en-US" dirty="0"/>
              <a:t>’, which means ‘always turning from place to place, a bush traveler.’” (Garde, 2017, XV).</a:t>
            </a:r>
            <a:endParaRPr lang="en-AU" dirty="0"/>
          </a:p>
        </p:txBody>
      </p:sp>
      <p:pic>
        <p:nvPicPr>
          <p:cNvPr id="6" name="Content Placeholder 5">
            <a:extLst>
              <a:ext uri="{FF2B5EF4-FFF2-40B4-BE49-F238E27FC236}">
                <a16:creationId xmlns:a16="http://schemas.microsoft.com/office/drawing/2014/main" id="{D439B0A5-F169-4596-91B9-67D22B271D8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355976" y="1556792"/>
            <a:ext cx="4608512" cy="3456384"/>
          </a:xfrm>
        </p:spPr>
      </p:pic>
      <p:sp>
        <p:nvSpPr>
          <p:cNvPr id="4" name="Title 3">
            <a:extLst>
              <a:ext uri="{FF2B5EF4-FFF2-40B4-BE49-F238E27FC236}">
                <a16:creationId xmlns:a16="http://schemas.microsoft.com/office/drawing/2014/main" id="{5234E5B1-2235-483B-8829-BBC2EBD123E0}"/>
              </a:ext>
            </a:extLst>
          </p:cNvPr>
          <p:cNvSpPr>
            <a:spLocks noGrp="1"/>
          </p:cNvSpPr>
          <p:nvPr>
            <p:ph type="title"/>
          </p:nvPr>
        </p:nvSpPr>
        <p:spPr>
          <a:xfrm>
            <a:off x="457200" y="339105"/>
            <a:ext cx="8229600" cy="792088"/>
          </a:xfrm>
        </p:spPr>
        <p:txBody>
          <a:bodyPr/>
          <a:lstStyle/>
          <a:p>
            <a:r>
              <a:rPr lang="en-AU" b="1" dirty="0"/>
              <a:t>Something (Special) About Emus:</a:t>
            </a:r>
          </a:p>
        </p:txBody>
      </p:sp>
      <p:sp>
        <p:nvSpPr>
          <p:cNvPr id="7" name="TextBox 6">
            <a:extLst>
              <a:ext uri="{FF2B5EF4-FFF2-40B4-BE49-F238E27FC236}">
                <a16:creationId xmlns:a16="http://schemas.microsoft.com/office/drawing/2014/main" id="{A3533019-D24E-4E37-AFCC-C0D4FAFFD180}"/>
              </a:ext>
            </a:extLst>
          </p:cNvPr>
          <p:cNvSpPr txBox="1"/>
          <p:nvPr/>
        </p:nvSpPr>
        <p:spPr>
          <a:xfrm>
            <a:off x="4932040" y="5654799"/>
            <a:ext cx="4211960" cy="446276"/>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i="0" u="none" strike="noStrike" kern="1200" cap="none" spc="0" normalizeH="0" baseline="0" noProof="0" dirty="0">
                <a:ln>
                  <a:noFill/>
                </a:ln>
                <a:solidFill>
                  <a:schemeClr val="tx1"/>
                </a:solidFill>
                <a:effectLst/>
                <a:uLnTx/>
                <a:uFillTx/>
                <a:latin typeface="+mj-lt"/>
                <a:ea typeface="+mn-ea"/>
                <a:cs typeface="+mn-cs"/>
              </a:rPr>
              <a:t>©. Murray Garde (2017) </a:t>
            </a:r>
            <a:r>
              <a:rPr kumimoji="0" lang="en-AU" sz="1150" i="1" u="none" strike="noStrike" kern="1200" cap="none" spc="0" normalizeH="0" baseline="0" noProof="0" dirty="0">
                <a:ln>
                  <a:noFill/>
                </a:ln>
                <a:solidFill>
                  <a:schemeClr val="tx1"/>
                </a:solidFill>
                <a:effectLst/>
                <a:uLnTx/>
                <a:uFillTx/>
                <a:latin typeface="+mj-lt"/>
                <a:ea typeface="+mn-ea"/>
                <a:cs typeface="+mn-cs"/>
              </a:rPr>
              <a:t>Something about Emus</a:t>
            </a:r>
            <a:r>
              <a:rPr kumimoji="0" lang="en-AU" sz="1150" u="none" strike="noStrike" kern="1200" cap="none" spc="0" normalizeH="0" baseline="0" noProof="0" dirty="0">
                <a:ln>
                  <a:noFill/>
                </a:ln>
                <a:solidFill>
                  <a:schemeClr val="tx1"/>
                </a:solidFill>
                <a:effectLst/>
                <a:uLnTx/>
                <a:uFillTx/>
                <a:latin typeface="+mj-lt"/>
                <a:ea typeface="+mn-ea"/>
                <a:cs typeface="+mn-cs"/>
              </a:rPr>
              <a:t>, Aboriginal Studies Press. (Fair Use).</a:t>
            </a:r>
            <a:endParaRPr kumimoji="0" lang="en-AU" sz="115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4123464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18D42-5B30-4A97-A5BC-BE0C3E08020C}"/>
              </a:ext>
            </a:extLst>
          </p:cNvPr>
          <p:cNvSpPr>
            <a:spLocks noGrp="1"/>
          </p:cNvSpPr>
          <p:nvPr>
            <p:ph type="title"/>
          </p:nvPr>
        </p:nvSpPr>
        <p:spPr/>
        <p:txBody>
          <a:bodyPr/>
          <a:lstStyle/>
          <a:p>
            <a:r>
              <a:rPr lang="en-AU" b="1" dirty="0"/>
              <a:t>R&amp;D on Emu oil:</a:t>
            </a:r>
          </a:p>
        </p:txBody>
      </p:sp>
      <p:sp>
        <p:nvSpPr>
          <p:cNvPr id="3" name="Content Placeholder 2">
            <a:extLst>
              <a:ext uri="{FF2B5EF4-FFF2-40B4-BE49-F238E27FC236}">
                <a16:creationId xmlns:a16="http://schemas.microsoft.com/office/drawing/2014/main" id="{0C585AB8-0A13-4214-B46B-CF5F66568F1E}"/>
              </a:ext>
            </a:extLst>
          </p:cNvPr>
          <p:cNvSpPr>
            <a:spLocks noGrp="1"/>
          </p:cNvSpPr>
          <p:nvPr>
            <p:ph idx="1"/>
          </p:nvPr>
        </p:nvSpPr>
        <p:spPr/>
        <p:txBody>
          <a:bodyPr/>
          <a:lstStyle/>
          <a:p>
            <a:r>
              <a:rPr lang="en-US" sz="1800" dirty="0"/>
              <a:t>An Australian Government funded report by consultants for the Rural Industries Research and Development Corporation (RIRDC), authored by Snowden et al (1999), indicates:</a:t>
            </a:r>
            <a:endParaRPr lang="en-AU" sz="1800" dirty="0"/>
          </a:p>
          <a:p>
            <a:r>
              <a:rPr lang="en-US" sz="1800" i="1" dirty="0"/>
              <a:t>Prior to the commencement of this study, the </a:t>
            </a:r>
            <a:r>
              <a:rPr lang="en-US" sz="1800" b="1" i="1" dirty="0"/>
              <a:t>evidence for the efficacy of emu oil as an anti- inflammatory agent has been largely anecdotal, such as ‘Australian aboriginals have used emu oil for centuries to treat inflamed joints’</a:t>
            </a:r>
            <a:r>
              <a:rPr lang="en-US" sz="1800" i="1" dirty="0"/>
              <a:t>. The first accounts of the efficacy of this oil were published in the mid 1800's. However recently, a wide range of therapeutic applications for the oil have been claimed in two United States patents. Unfortunately, no statistical evaluation of the results was presented in these patents.</a:t>
            </a:r>
          </a:p>
          <a:p>
            <a:endParaRPr lang="en-US" sz="1800" i="1" dirty="0"/>
          </a:p>
          <a:p>
            <a:r>
              <a:rPr lang="en-US" sz="1800" dirty="0"/>
              <a:t>Papers/reports de-valued the IK, but then used it anyway!</a:t>
            </a:r>
            <a:endParaRPr lang="en-AU" sz="1800" dirty="0"/>
          </a:p>
        </p:txBody>
      </p:sp>
    </p:spTree>
    <p:extLst>
      <p:ext uri="{BB962C8B-B14F-4D97-AF65-F5344CB8AC3E}">
        <p14:creationId xmlns:p14="http://schemas.microsoft.com/office/powerpoint/2010/main" val="3019536816"/>
      </p:ext>
    </p:extLst>
  </p:cSld>
  <p:clrMapOvr>
    <a:masterClrMapping/>
  </p:clrMapOvr>
</p:sld>
</file>

<file path=ppt/theme/theme1.xml><?xml version="1.0" encoding="utf-8"?>
<a:theme xmlns:a="http://schemas.openxmlformats.org/drawingml/2006/main" name="FASS_ppt_arial_template (1)">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SW - External comput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bodyPr wrap="square" rtlCol="0">
        <a:spAutoFit/>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i="0" u="none" strike="noStrike" kern="1200" cap="none" spc="0" normalizeH="0" baseline="0" noProof="0" dirty="0" err="1" smtClean="0">
            <a:ln>
              <a:noFill/>
            </a:ln>
            <a:solidFill>
              <a:schemeClr val="tx1"/>
            </a:solidFill>
            <a:effectLst/>
            <a:uLnTx/>
            <a:uFillTx/>
            <a:latin typeface="+mj-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4552</TotalTime>
  <Words>1993</Words>
  <Application>Microsoft Office PowerPoint</Application>
  <PresentationFormat>On-screen Show (4:3)</PresentationFormat>
  <Paragraphs>168</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Courier New</vt:lpstr>
      <vt:lpstr>Microsoft Sans Serif</vt:lpstr>
      <vt:lpstr>Sommet</vt:lpstr>
      <vt:lpstr>Wingdings</vt:lpstr>
      <vt:lpstr>FASS_ppt_arial_template (1)</vt:lpstr>
      <vt:lpstr>Indigenous Knowledge Futures: Supporting Indigenous People and Producers in the Region</vt:lpstr>
      <vt:lpstr>Projects: IK Futures and ABS Initiative</vt:lpstr>
      <vt:lpstr>PowerPoint Presentation</vt:lpstr>
      <vt:lpstr>PowerPoint Presentation</vt:lpstr>
      <vt:lpstr>Patents on “Kakadu plum”</vt:lpstr>
      <vt:lpstr>Patent Mapping: Method Flow Chart</vt:lpstr>
      <vt:lpstr>Let’s think about Emu:</vt:lpstr>
      <vt:lpstr>Something (Special) About Emus:</vt:lpstr>
      <vt:lpstr>R&amp;D on Emu oil:</vt:lpstr>
      <vt:lpstr>Emu oil patents</vt:lpstr>
      <vt:lpstr>What about Emu?</vt:lpstr>
      <vt:lpstr>Challenges for ABS in Australia:</vt:lpstr>
      <vt:lpstr>Kava (Piper methysticum)</vt:lpstr>
      <vt:lpstr>Kava: Patent Landscape</vt:lpstr>
      <vt:lpstr>Aitutaki Community Protocol</vt:lpstr>
      <vt:lpstr>Traditional Knowledge Laws</vt:lpstr>
      <vt:lpstr>Things we can do together</vt:lpstr>
      <vt:lpstr>Open to collaboration  &amp;  supporting local initiatives     Thanks to Mr Retire Puapii, Donna Kalfatak, Trinison Tari, John Huri, Mimosa Bethel, Dr Hai-Yuean Tualima, Lyb Makin, Rahul Chand, Amanda Wheatley, Juney Ward and the SPREP Team, Repeta Puna, and all our local collaborators. </vt:lpstr>
      <vt:lpstr>References:</vt:lpstr>
      <vt:lpstr>References:</vt:lpstr>
      <vt:lpstr>Sources for Further information</vt:lpstr>
    </vt:vector>
  </TitlesOfParts>
  <Company>University of New South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Arianna Claridge-Chang</dc:creator>
  <cp:lastModifiedBy>Daniel Robinson</cp:lastModifiedBy>
  <cp:revision>242</cp:revision>
  <dcterms:created xsi:type="dcterms:W3CDTF">2015-04-10T00:11:35Z</dcterms:created>
  <dcterms:modified xsi:type="dcterms:W3CDTF">2025-05-19T06:31:02Z</dcterms:modified>
</cp:coreProperties>
</file>