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90" r:id="rId4"/>
    <p:sldId id="291" r:id="rId5"/>
    <p:sldId id="304" r:id="rId6"/>
    <p:sldId id="292" r:id="rId7"/>
    <p:sldId id="293" r:id="rId8"/>
    <p:sldId id="305" r:id="rId9"/>
    <p:sldId id="306" r:id="rId10"/>
    <p:sldId id="294" r:id="rId11"/>
    <p:sldId id="295" r:id="rId12"/>
    <p:sldId id="307" r:id="rId13"/>
    <p:sldId id="296" r:id="rId14"/>
    <p:sldId id="297" r:id="rId15"/>
    <p:sldId id="298" r:id="rId16"/>
    <p:sldId id="299" r:id="rId17"/>
    <p:sldId id="300" r:id="rId18"/>
    <p:sldId id="301" r:id="rId19"/>
    <p:sldId id="302"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67997-84DF-E945-B44A-E8A8DB21EEDA}" v="55" dt="2025-05-27T15:10:40.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11"/>
    <p:restoredTop sz="94658"/>
  </p:normalViewPr>
  <p:slideViewPr>
    <p:cSldViewPr snapToGrid="0">
      <p:cViewPr>
        <p:scale>
          <a:sx n="131" d="100"/>
          <a:sy n="131" d="100"/>
        </p:scale>
        <p:origin x="16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BB7A0-FB35-5141-B316-0489CB730F62}" type="datetimeFigureOut">
              <a:rPr lang="en-CA" smtClean="0"/>
              <a:t>2025-05-27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08B9A-6D96-AE4C-9DC0-C7D4660B36B7}" type="slidenum">
              <a:rPr lang="en-CA" smtClean="0"/>
              <a:t>‹#›</a:t>
            </a:fld>
            <a:endParaRPr lang="en-CA"/>
          </a:p>
        </p:txBody>
      </p:sp>
    </p:spTree>
    <p:extLst>
      <p:ext uri="{BB962C8B-B14F-4D97-AF65-F5344CB8AC3E}">
        <p14:creationId xmlns:p14="http://schemas.microsoft.com/office/powerpoint/2010/main" val="373313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a:t>
            </a:fld>
            <a:endParaRPr sz="1200">
              <a:solidFill>
                <a:schemeClr val="dk1"/>
              </a:solidFill>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4982B5EA-2B5B-1C44-74E4-562E6272F93D}"/>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01563E41-8B94-32A8-0D16-F55BC24807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7BB0A409-AF68-ABFE-B113-6D75929235D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A5D1063D-488D-68EF-A565-AF7EEBA8F8C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10</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14256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55A6AC6-9976-D028-D2CF-8C44806D57DE}"/>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4BACD894-8645-9AC4-C155-80F63FFBB1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E104112E-1BD2-0FF6-FE85-D3C6292B1B4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BCA24B27-1BF6-E62E-BC6A-31FF3F5D3DC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11</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94562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AFCD43A3-E2DB-2E88-C118-255672C42536}"/>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6374003B-D94D-4AB2-4138-8B89065A65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852ABCC3-87DB-57E2-097E-CEFE0532A80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D7DE3B03-5A60-1562-52E6-14D25CB7D3A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12</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412252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B977D68C-FB79-DA8A-3929-F665E3EE065D}"/>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E5B98E3C-F769-8446-2408-EF60FF2F82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FA2BB74F-5E68-E568-2F04-5DF208CDF9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B83B7C42-1A18-75FC-36F9-C283E007A33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13</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1325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874D3AE8-F483-DE4B-6FE5-A484B319B4D3}"/>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3B16F9E6-80F4-D15B-4FEB-E7E0166EE9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CF636278-4260-DA1B-58E9-71E08842E6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7753F828-0344-6FE2-2678-904CC75CF48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14</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70747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999CCD7F-13F9-B83D-BEAA-016D2AE787D8}"/>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A72E2F38-3A39-D2F0-2563-88A993EC2A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ECDB9EFE-2EC6-5FA7-4AE7-4B5D741F8E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EDBFE5BC-7FAD-4782-7A78-7510CB0AA5C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15</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57680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7E138609-642A-89DD-F572-6BD914DFFF09}"/>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F9DC880E-7641-8030-1E85-8CB2320DB0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4667A657-2DC0-4B63-3722-EF89B0184F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8F961FE6-417A-681F-4CA7-C1B9F91AEC5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16</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92573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BE654E3-64C2-AEB6-8AFC-DAD12B6FA928}"/>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C3523906-E846-1DAB-E584-6436B2611F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AF6506E8-CD0E-EC76-3253-278CB6D9E5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AA17B6F4-9C89-FFB3-09EC-F532583C62A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17</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18630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63256905-AA68-E991-D8CA-017A89F5E88F}"/>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743BF4AA-4DBF-47E4-64A0-994D13EE9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1527ECA5-E356-E00C-4C2F-EDB099F0C2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9858CD2C-B091-C556-174B-A439A790998C}"/>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18</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46424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982FAD36-56B1-9EE5-C11B-416090AA9599}"/>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4300A1C9-3B72-E554-1722-103EF4322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A0E9215A-1FE5-D8A2-6E1D-06C97C892B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D09751FA-6F61-72D6-3A28-13938DD94739}"/>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19</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33376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2</a:t>
            </a:fld>
            <a:endParaRPr sz="1200">
              <a:solidFill>
                <a:schemeClr val="dk1"/>
              </a:solidFill>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D1FFFB9-1762-5640-5F6C-4AD16538F446}"/>
            </a:ext>
          </a:extLst>
        </p:cNvPr>
        <p:cNvGrpSpPr/>
        <p:nvPr/>
      </p:nvGrpSpPr>
      <p:grpSpPr>
        <a:xfrm>
          <a:off x="0" y="0"/>
          <a:ext cx="0" cy="0"/>
          <a:chOff x="0" y="0"/>
          <a:chExt cx="0" cy="0"/>
        </a:xfrm>
      </p:grpSpPr>
      <p:sp>
        <p:nvSpPr>
          <p:cNvPr id="103" name="Google Shape;103;p1:notes">
            <a:extLst>
              <a:ext uri="{FF2B5EF4-FFF2-40B4-BE49-F238E27FC236}">
                <a16:creationId xmlns:a16="http://schemas.microsoft.com/office/drawing/2014/main" id="{09EDEE0C-EC0A-4B4C-C753-68A221478B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1:notes">
            <a:extLst>
              <a:ext uri="{FF2B5EF4-FFF2-40B4-BE49-F238E27FC236}">
                <a16:creationId xmlns:a16="http://schemas.microsoft.com/office/drawing/2014/main" id="{5F226561-3496-9789-3C20-8D7E0E8FC3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a:ea typeface="Times"/>
              <a:cs typeface="Times"/>
              <a:sym typeface="Times"/>
            </a:endParaRPr>
          </a:p>
        </p:txBody>
      </p:sp>
      <p:sp>
        <p:nvSpPr>
          <p:cNvPr id="105" name="Google Shape;105;p1:notes">
            <a:extLst>
              <a:ext uri="{FF2B5EF4-FFF2-40B4-BE49-F238E27FC236}">
                <a16:creationId xmlns:a16="http://schemas.microsoft.com/office/drawing/2014/main" id="{D894D23B-2DF0-11FE-9351-4BDD9065BF0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20</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69680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03B77E77-9723-F16D-0C16-E79C14FB6BC9}"/>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7A33E1F4-D3F5-2A07-84DA-F8F8888702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7ACEE487-9855-5C0E-F13C-17FBBBCB75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085316A7-8AB7-9C50-244B-89E1A45F3B0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3</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61937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5A11EEFF-B835-F4EB-1E06-42A3EE59C686}"/>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E49E8506-1622-6F16-B439-B82981AF00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45F95C8C-B3EE-2614-36CF-02D945FF38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0EC0456C-5093-A8BD-AB74-77F5ECD75CD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4</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91310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7FE8A09-8DEB-E2C0-FD14-65AA135E0E7B}"/>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51EF49A1-11E2-A2F2-A35A-71811492D6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EBE50C6D-CEE4-F703-6A98-7C642C88D9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5006BCDC-375C-8AB4-E21C-49803DE15EA9}"/>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5</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79575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90A0ECD0-5788-DE16-2AE7-507DC27FF842}"/>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8D86C54A-754C-B182-775A-08601DF314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B1491A1E-37B8-C01B-9505-98F4716C99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BE26D45B-11D7-FE08-5208-9007D8902F8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6</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21263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CE59CAA6-A5B0-F644-E1BE-17FA04DC921E}"/>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9AFD3D73-1FA7-EFCB-CDE4-349078732B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3DCE859E-7A10-F35A-6345-28535EF9B1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C2096A69-A6EA-6B39-3EA8-12D637B5BD13}"/>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7</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3715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727CE2E-8ED8-916A-4C6C-CAA410EE6D4D}"/>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DB05786D-697C-33DB-AF8D-258CA26F10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732B05FB-36E3-93D6-573F-02F0D6DDF9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E783E066-0BFA-CCFE-8F51-76C7600A417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8</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17802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9A07F5BD-C024-9C93-3928-DC6B3DE063AD}"/>
            </a:ext>
          </a:extLst>
        </p:cNvPr>
        <p:cNvGrpSpPr/>
        <p:nvPr/>
      </p:nvGrpSpPr>
      <p:grpSpPr>
        <a:xfrm>
          <a:off x="0" y="0"/>
          <a:ext cx="0" cy="0"/>
          <a:chOff x="0" y="0"/>
          <a:chExt cx="0" cy="0"/>
        </a:xfrm>
      </p:grpSpPr>
      <p:sp>
        <p:nvSpPr>
          <p:cNvPr id="121" name="Google Shape;121;p2:notes">
            <a:extLst>
              <a:ext uri="{FF2B5EF4-FFF2-40B4-BE49-F238E27FC236}">
                <a16:creationId xmlns:a16="http://schemas.microsoft.com/office/drawing/2014/main" id="{226933C9-59E5-25F5-D223-6F532136E0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2:notes">
            <a:extLst>
              <a:ext uri="{FF2B5EF4-FFF2-40B4-BE49-F238E27FC236}">
                <a16:creationId xmlns:a16="http://schemas.microsoft.com/office/drawing/2014/main" id="{A39F7610-5FA0-B2D8-5A93-783A1606EE8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endParaRPr sz="1200" b="0" i="0" u="none" strike="noStrike" cap="none" dirty="0">
              <a:solidFill>
                <a:schemeClr val="dk1"/>
              </a:solidFill>
              <a:latin typeface="Times"/>
              <a:ea typeface="Times"/>
              <a:cs typeface="Times"/>
              <a:sym typeface="Times"/>
            </a:endParaRPr>
          </a:p>
        </p:txBody>
      </p:sp>
      <p:sp>
        <p:nvSpPr>
          <p:cNvPr id="123" name="Google Shape;123;p2:notes">
            <a:extLst>
              <a:ext uri="{FF2B5EF4-FFF2-40B4-BE49-F238E27FC236}">
                <a16:creationId xmlns:a16="http://schemas.microsoft.com/office/drawing/2014/main" id="{05DBBD42-6A42-ED23-1740-030AF73E8592}"/>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a:solidFill>
                  <a:schemeClr val="dk1"/>
                </a:solidFill>
                <a:latin typeface="Times"/>
                <a:ea typeface="Times"/>
                <a:cs typeface="Times"/>
                <a:sym typeface="Times"/>
              </a:rPr>
              <a:t>9</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83606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C3FE-525F-ACB7-381D-AD1035F3A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4EC04F9-BBF6-F0AD-8533-7C70D77CD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F19C200-C33D-8B20-29FB-398EF39ADCD9}"/>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5" name="Footer Placeholder 4">
            <a:extLst>
              <a:ext uri="{FF2B5EF4-FFF2-40B4-BE49-F238E27FC236}">
                <a16:creationId xmlns:a16="http://schemas.microsoft.com/office/drawing/2014/main" id="{9C4A6481-72FB-0BE2-792C-63ACB130B1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94F6F1-BA94-0CCE-401E-7ADBED222B2D}"/>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261438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8E21-5EB2-8966-2F68-5F792A34391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7DB51D-7AF5-342C-E799-2FDEC1390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803083-6F8D-3089-8357-619E3A7F2796}"/>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5" name="Footer Placeholder 4">
            <a:extLst>
              <a:ext uri="{FF2B5EF4-FFF2-40B4-BE49-F238E27FC236}">
                <a16:creationId xmlns:a16="http://schemas.microsoft.com/office/drawing/2014/main" id="{8569BBBD-5350-55F2-72DD-EADAB4551A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49E36A-BD4A-8287-0458-37025C8B1B83}"/>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62490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CBCB4-B848-4340-9791-E79DFBFDAB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F7CE8B-D74C-62FE-BCF6-9182D85FB5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948EE2-0959-656F-F4EC-12118ED74119}"/>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5" name="Footer Placeholder 4">
            <a:extLst>
              <a:ext uri="{FF2B5EF4-FFF2-40B4-BE49-F238E27FC236}">
                <a16:creationId xmlns:a16="http://schemas.microsoft.com/office/drawing/2014/main" id="{E5EC8604-94F9-058C-CDE9-DDD949BD93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2FA43A-1A47-D84A-1A6B-4609D2369A82}"/>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222040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mt="0"/>
          </a:blip>
          <a:stretch>
            <a:fillRect/>
          </a:stretch>
        </a:blipFill>
        <a:effectLst/>
      </p:bgPr>
    </p:bg>
    <p:spTree>
      <p:nvGrpSpPr>
        <p:cNvPr id="1" name="Shape 13"/>
        <p:cNvGrpSpPr/>
        <p:nvPr/>
      </p:nvGrpSpPr>
      <p:grpSpPr>
        <a:xfrm>
          <a:off x="0" y="0"/>
          <a:ext cx="0" cy="0"/>
          <a:chOff x="0" y="0"/>
          <a:chExt cx="0" cy="0"/>
        </a:xfrm>
      </p:grpSpPr>
      <p:sp>
        <p:nvSpPr>
          <p:cNvPr id="14" name="Google Shape;14;p2"/>
          <p:cNvSpPr/>
          <p:nvPr/>
        </p:nvSpPr>
        <p:spPr>
          <a:xfrm>
            <a:off x="-8858" y="5644445"/>
            <a:ext cx="12209324" cy="1001888"/>
          </a:xfrm>
          <a:prstGeom prst="rect">
            <a:avLst/>
          </a:prstGeom>
          <a:solidFill>
            <a:schemeClr val="lt1">
              <a:alpha val="74901"/>
            </a:schemeClr>
          </a:solidFill>
          <a:ln>
            <a:noFill/>
          </a:ln>
        </p:spPr>
        <p:txBody>
          <a:bodyPr spcFirstLastPara="1" wrap="square" lIns="121900" tIns="60933" rIns="121900" bIns="60933" anchor="t" anchorCtr="0">
            <a:noAutofit/>
          </a:bodyPr>
          <a:lstStyle/>
          <a:p>
            <a:pPr marL="0" marR="0" lvl="0" indent="0" algn="ctr" rtl="0">
              <a:lnSpc>
                <a:spcPct val="100000"/>
              </a:lnSpc>
              <a:spcBef>
                <a:spcPts val="0"/>
              </a:spcBef>
              <a:spcAft>
                <a:spcPts val="0"/>
              </a:spcAft>
              <a:buClr>
                <a:schemeClr val="dk1"/>
              </a:buClr>
              <a:buSzPts val="2400"/>
              <a:buFont typeface="Times"/>
              <a:buNone/>
            </a:pPr>
            <a:endParaRPr lang="en-CA" sz="1333" b="1" i="0" noProof="0" dirty="0">
              <a:solidFill>
                <a:srgbClr val="990000"/>
              </a:solidFill>
              <a:latin typeface="Roboto" pitchFamily="2" charset="0"/>
              <a:ea typeface="Roboto" pitchFamily="2" charset="0"/>
            </a:endParaRPr>
          </a:p>
        </p:txBody>
      </p:sp>
      <p:pic>
        <p:nvPicPr>
          <p:cNvPr id="15" name="Google Shape;15;p2"/>
          <p:cNvPicPr preferRelativeResize="0"/>
          <p:nvPr/>
        </p:nvPicPr>
        <p:blipFill rotWithShape="1">
          <a:blip r:embed="rId3">
            <a:alphaModFix/>
          </a:blip>
          <a:srcRect/>
          <a:stretch/>
        </p:blipFill>
        <p:spPr>
          <a:xfrm>
            <a:off x="-11288" y="6644964"/>
            <a:ext cx="12211755" cy="227953"/>
          </a:xfrm>
          <a:prstGeom prst="rect">
            <a:avLst/>
          </a:prstGeom>
          <a:noFill/>
          <a:ln>
            <a:noFill/>
          </a:ln>
        </p:spPr>
      </p:pic>
      <p:pic>
        <p:nvPicPr>
          <p:cNvPr id="16" name="Google Shape;16;p2"/>
          <p:cNvPicPr preferRelativeResize="0"/>
          <p:nvPr/>
        </p:nvPicPr>
        <p:blipFill rotWithShape="1">
          <a:blip r:embed="rId4">
            <a:alphaModFix/>
          </a:blip>
          <a:srcRect/>
          <a:stretch/>
        </p:blipFill>
        <p:spPr>
          <a:xfrm>
            <a:off x="9840416" y="5857544"/>
            <a:ext cx="2036064" cy="544576"/>
          </a:xfrm>
          <a:prstGeom prst="rect">
            <a:avLst/>
          </a:prstGeom>
          <a:noFill/>
          <a:ln>
            <a:noFill/>
          </a:ln>
        </p:spPr>
      </p:pic>
      <p:pic>
        <p:nvPicPr>
          <p:cNvPr id="17" name="Google Shape;17;p2"/>
          <p:cNvPicPr preferRelativeResize="0"/>
          <p:nvPr/>
        </p:nvPicPr>
        <p:blipFill rotWithShape="1">
          <a:blip r:embed="rId5">
            <a:alphaModFix/>
          </a:blip>
          <a:srcRect/>
          <a:stretch/>
        </p:blipFill>
        <p:spPr>
          <a:xfrm>
            <a:off x="-22577" y="-1864"/>
            <a:ext cx="12223044" cy="431881"/>
          </a:xfrm>
          <a:prstGeom prst="rect">
            <a:avLst/>
          </a:prstGeom>
          <a:noFill/>
          <a:ln>
            <a:noFill/>
          </a:ln>
        </p:spPr>
      </p:pic>
      <p:sp>
        <p:nvSpPr>
          <p:cNvPr id="18" name="Google Shape;18;p2"/>
          <p:cNvSpPr txBox="1"/>
          <p:nvPr/>
        </p:nvSpPr>
        <p:spPr>
          <a:xfrm>
            <a:off x="154628" y="6106009"/>
            <a:ext cx="6048672" cy="36004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None/>
            </a:pPr>
            <a:r>
              <a:rPr lang="fr-CA" sz="1333" b="1" dirty="0" err="1">
                <a:solidFill>
                  <a:srgbClr val="80746C"/>
                </a:solidFill>
                <a:latin typeface="Roboto"/>
                <a:ea typeface="Roboto"/>
                <a:cs typeface="Roboto"/>
                <a:sym typeface="Roboto"/>
              </a:rPr>
              <a:t>droittech.uOttawa.ca</a:t>
            </a:r>
            <a:r>
              <a:rPr lang="fr-CA" sz="1333" b="1" dirty="0">
                <a:solidFill>
                  <a:srgbClr val="80746C"/>
                </a:solidFill>
                <a:latin typeface="Roboto"/>
                <a:ea typeface="Roboto"/>
                <a:cs typeface="Roboto"/>
                <a:sym typeface="Roboto"/>
              </a:rPr>
              <a:t>   |   </a:t>
            </a:r>
            <a:r>
              <a:rPr lang="fr-CA" sz="1333" b="1" dirty="0" err="1">
                <a:solidFill>
                  <a:srgbClr val="80746C"/>
                </a:solidFill>
                <a:latin typeface="Roboto"/>
                <a:ea typeface="Roboto"/>
                <a:cs typeface="Roboto"/>
                <a:sym typeface="Roboto"/>
              </a:rPr>
              <a:t>techlaw.uOttawa.ca</a:t>
            </a:r>
            <a:endParaRPr sz="1333" b="1" dirty="0">
              <a:solidFill>
                <a:srgbClr val="80746C"/>
              </a:solidFill>
              <a:latin typeface="Roboto"/>
              <a:ea typeface="Roboto"/>
              <a:cs typeface="Roboto"/>
              <a:sym typeface="Roboto"/>
            </a:endParaRPr>
          </a:p>
        </p:txBody>
      </p:sp>
      <p:sp>
        <p:nvSpPr>
          <p:cNvPr id="3" name="TextBox 2">
            <a:extLst>
              <a:ext uri="{FF2B5EF4-FFF2-40B4-BE49-F238E27FC236}">
                <a16:creationId xmlns:a16="http://schemas.microsoft.com/office/drawing/2014/main" id="{DA0654E5-4AE1-BDEC-E8C6-C1F64587698A}"/>
              </a:ext>
            </a:extLst>
          </p:cNvPr>
          <p:cNvSpPr txBox="1"/>
          <p:nvPr userDrawn="1"/>
        </p:nvSpPr>
        <p:spPr>
          <a:xfrm>
            <a:off x="4132497" y="133619"/>
            <a:ext cx="5309467" cy="2974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lang="en-CA" sz="1333" b="1" i="0" u="none" strike="noStrike" cap="none" noProof="0" dirty="0">
                <a:solidFill>
                  <a:srgbClr val="990000"/>
                </a:solidFill>
                <a:latin typeface="Roboto" pitchFamily="2" charset="0"/>
                <a:ea typeface="Roboto" pitchFamily="2" charset="0"/>
                <a:cs typeface="Times"/>
                <a:sym typeface="Times"/>
              </a:rPr>
              <a:t>Canada Research Chair in Innovation and Intellectual Property Law</a:t>
            </a:r>
            <a:endParaRPr lang="en-CA" sz="1333" b="1" i="0" noProof="0" dirty="0">
              <a:solidFill>
                <a:srgbClr val="990000"/>
              </a:solidFill>
              <a:latin typeface="Roboto" pitchFamily="2" charset="0"/>
              <a:ea typeface="Roboto" pitchFamily="2" charset="0"/>
            </a:endParaRPr>
          </a:p>
        </p:txBody>
      </p:sp>
    </p:spTree>
    <p:extLst>
      <p:ext uri="{BB962C8B-B14F-4D97-AF65-F5344CB8AC3E}">
        <p14:creationId xmlns:p14="http://schemas.microsoft.com/office/powerpoint/2010/main" val="110370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550333" y="692696"/>
            <a:ext cx="10366176" cy="8640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733" i="0" u="none" strike="noStrike" cap="none">
                <a:solidFill>
                  <a:srgbClr val="990000"/>
                </a:solidFill>
              </a:defRPr>
            </a:lvl1pPr>
            <a:lvl2pPr marR="0" lvl="1"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2pPr>
            <a:lvl3pPr marR="0" lvl="2"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3pPr>
            <a:lvl4pPr marR="0" lvl="3"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4pPr>
            <a:lvl5pPr marR="0" lvl="4"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5pPr>
            <a:lvl6pPr marR="0" lvl="5"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6pPr>
            <a:lvl7pPr marR="0" lvl="6"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7pPr>
            <a:lvl8pPr marR="0" lvl="7"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8pPr>
            <a:lvl9pPr marR="0" lvl="8" algn="l" rtl="0">
              <a:spcBef>
                <a:spcPts val="0"/>
              </a:spcBef>
              <a:spcAft>
                <a:spcPts val="0"/>
              </a:spcAft>
              <a:buSzPts val="1400"/>
              <a:buFont typeface="Roboto"/>
              <a:buNone/>
              <a:defRPr sz="3733" i="0" u="none" strike="noStrike" cap="none">
                <a:solidFill>
                  <a:srgbClr val="990000"/>
                </a:solidFill>
                <a:latin typeface="Roboto"/>
                <a:ea typeface="Roboto"/>
                <a:cs typeface="Roboto"/>
                <a:sym typeface="Roboto"/>
              </a:defRPr>
            </a:lvl9pPr>
          </a:lstStyle>
          <a:p>
            <a:endParaRPr dirty="0"/>
          </a:p>
        </p:txBody>
      </p:sp>
      <p:sp>
        <p:nvSpPr>
          <p:cNvPr id="21" name="Google Shape;21;p3"/>
          <p:cNvSpPr txBox="1">
            <a:spLocks noGrp="1"/>
          </p:cNvSpPr>
          <p:nvPr>
            <p:ph type="body" idx="1"/>
          </p:nvPr>
        </p:nvSpPr>
        <p:spPr>
          <a:xfrm>
            <a:off x="527381" y="1700808"/>
            <a:ext cx="10363200" cy="3753544"/>
          </a:xfrm>
          <a:prstGeom prst="rect">
            <a:avLst/>
          </a:prstGeom>
          <a:noFill/>
          <a:ln>
            <a:noFill/>
          </a:ln>
        </p:spPr>
        <p:txBody>
          <a:bodyPr spcFirstLastPara="1" wrap="square" lIns="91425" tIns="45700" rIns="91425" bIns="45700" anchor="t" anchorCtr="0">
            <a:noAutofit/>
          </a:bodyPr>
          <a:lstStyle>
            <a:lvl1pPr marL="609585" marR="0" lvl="0" indent="-474121" algn="l" rtl="0">
              <a:spcBef>
                <a:spcPts val="533"/>
              </a:spcBef>
              <a:spcAft>
                <a:spcPts val="0"/>
              </a:spcAft>
              <a:buClr>
                <a:schemeClr val="dk1"/>
              </a:buClr>
              <a:buSzPts val="2000"/>
              <a:buChar char="•"/>
              <a:defRPr sz="2667" i="0" u="none" strike="noStrike" cap="none">
                <a:solidFill>
                  <a:schemeClr val="dk1"/>
                </a:solidFill>
              </a:defRPr>
            </a:lvl1pPr>
            <a:lvl2pPr marL="1219170" marR="0" lvl="1" indent="-474121" algn="l" rtl="0">
              <a:spcBef>
                <a:spcPts val="533"/>
              </a:spcBef>
              <a:spcAft>
                <a:spcPts val="0"/>
              </a:spcAft>
              <a:buClr>
                <a:schemeClr val="dk1"/>
              </a:buClr>
              <a:buSzPts val="2000"/>
              <a:buChar char="–"/>
              <a:defRPr sz="2667" i="0" u="none" strike="noStrike" cap="none">
                <a:solidFill>
                  <a:schemeClr val="dk1"/>
                </a:solidFill>
              </a:defRPr>
            </a:lvl2pPr>
            <a:lvl3pPr marL="1828754" marR="0" lvl="2" indent="-474121" algn="l" rtl="0">
              <a:spcBef>
                <a:spcPts val="533"/>
              </a:spcBef>
              <a:spcAft>
                <a:spcPts val="0"/>
              </a:spcAft>
              <a:buClr>
                <a:schemeClr val="dk1"/>
              </a:buClr>
              <a:buSzPts val="2000"/>
              <a:buChar char="•"/>
              <a:defRPr sz="2667" i="0" u="none" strike="noStrike" cap="none">
                <a:solidFill>
                  <a:schemeClr val="dk1"/>
                </a:solidFill>
              </a:defRPr>
            </a:lvl3pPr>
            <a:lvl4pPr marL="2438339" marR="0" lvl="3" indent="-474121" algn="l" rtl="0">
              <a:spcBef>
                <a:spcPts val="533"/>
              </a:spcBef>
              <a:spcAft>
                <a:spcPts val="0"/>
              </a:spcAft>
              <a:buClr>
                <a:schemeClr val="dk1"/>
              </a:buClr>
              <a:buSzPts val="2000"/>
              <a:buChar char="–"/>
              <a:defRPr sz="2667" i="0" u="none" strike="noStrike" cap="none">
                <a:solidFill>
                  <a:schemeClr val="dk1"/>
                </a:solidFill>
              </a:defRPr>
            </a:lvl4pPr>
            <a:lvl5pPr marL="3047924" marR="0" lvl="4" indent="-474121" algn="l" rtl="0">
              <a:spcBef>
                <a:spcPts val="533"/>
              </a:spcBef>
              <a:spcAft>
                <a:spcPts val="0"/>
              </a:spcAft>
              <a:buClr>
                <a:schemeClr val="dk1"/>
              </a:buClr>
              <a:buSzPts val="2000"/>
              <a:buChar char="»"/>
              <a:defRPr sz="2667" i="0" u="none" strike="noStrike" cap="none">
                <a:solidFill>
                  <a:schemeClr val="dk1"/>
                </a:solidFill>
              </a:defRPr>
            </a:lvl5pPr>
            <a:lvl6pPr marL="3657509" marR="0" lvl="5" indent="-474121" algn="l" rtl="0">
              <a:spcBef>
                <a:spcPts val="533"/>
              </a:spcBef>
              <a:spcAft>
                <a:spcPts val="0"/>
              </a:spcAft>
              <a:buClr>
                <a:schemeClr val="dk1"/>
              </a:buClr>
              <a:buSzPts val="2000"/>
              <a:buChar char="»"/>
              <a:defRPr sz="2667" i="0" u="none" strike="noStrike" cap="none">
                <a:solidFill>
                  <a:schemeClr val="dk1"/>
                </a:solidFill>
              </a:defRPr>
            </a:lvl6pPr>
            <a:lvl7pPr marL="4267093" marR="0" lvl="6" indent="-474121" algn="l" rtl="0">
              <a:spcBef>
                <a:spcPts val="533"/>
              </a:spcBef>
              <a:spcAft>
                <a:spcPts val="0"/>
              </a:spcAft>
              <a:buClr>
                <a:schemeClr val="dk1"/>
              </a:buClr>
              <a:buSzPts val="2000"/>
              <a:buChar char="»"/>
              <a:defRPr sz="2667" i="0" u="none" strike="noStrike" cap="none">
                <a:solidFill>
                  <a:schemeClr val="dk1"/>
                </a:solidFill>
              </a:defRPr>
            </a:lvl7pPr>
            <a:lvl8pPr marL="4876678" marR="0" lvl="7" indent="-474121" algn="l" rtl="0">
              <a:spcBef>
                <a:spcPts val="533"/>
              </a:spcBef>
              <a:spcAft>
                <a:spcPts val="0"/>
              </a:spcAft>
              <a:buClr>
                <a:schemeClr val="dk1"/>
              </a:buClr>
              <a:buSzPts val="2000"/>
              <a:buChar char="»"/>
              <a:defRPr sz="2667" i="0" u="none" strike="noStrike" cap="none">
                <a:solidFill>
                  <a:schemeClr val="dk1"/>
                </a:solidFill>
              </a:defRPr>
            </a:lvl8pPr>
            <a:lvl9pPr marL="5486263" marR="0" lvl="8" indent="-474121" algn="l" rtl="0">
              <a:spcBef>
                <a:spcPts val="533"/>
              </a:spcBef>
              <a:spcAft>
                <a:spcPts val="0"/>
              </a:spcAft>
              <a:buClr>
                <a:schemeClr val="dk1"/>
              </a:buClr>
              <a:buSzPts val="2000"/>
              <a:buChar char="»"/>
              <a:defRPr sz="2667" i="0" u="none" strike="noStrike" cap="none">
                <a:solidFill>
                  <a:schemeClr val="dk1"/>
                </a:solidFill>
              </a:defRPr>
            </a:lvl9pPr>
          </a:lstStyle>
          <a:p>
            <a:endParaRPr/>
          </a:p>
        </p:txBody>
      </p:sp>
      <p:sp>
        <p:nvSpPr>
          <p:cNvPr id="22" name="Google Shape;22;p3"/>
          <p:cNvSpPr/>
          <p:nvPr/>
        </p:nvSpPr>
        <p:spPr>
          <a:xfrm>
            <a:off x="-8858" y="5644445"/>
            <a:ext cx="12209324" cy="1001888"/>
          </a:xfrm>
          <a:prstGeom prst="rect">
            <a:avLst/>
          </a:prstGeom>
          <a:solidFill>
            <a:schemeClr val="lt1">
              <a:alpha val="74901"/>
            </a:schemeClr>
          </a:solidFill>
          <a:ln>
            <a:noFill/>
          </a:ln>
        </p:spPr>
        <p:txBody>
          <a:bodyPr spcFirstLastPara="1" wrap="square" lIns="121900" tIns="60933" rIns="121900" bIns="60933" anchor="t" anchorCtr="0">
            <a:noAutofit/>
          </a:bodyPr>
          <a:lstStyle/>
          <a:p>
            <a:pPr marL="0" marR="0" lvl="0" indent="0" algn="ctr" rtl="0">
              <a:lnSpc>
                <a:spcPct val="100000"/>
              </a:lnSpc>
              <a:spcBef>
                <a:spcPts val="0"/>
              </a:spcBef>
              <a:spcAft>
                <a:spcPts val="0"/>
              </a:spcAft>
              <a:buClr>
                <a:schemeClr val="dk1"/>
              </a:buClr>
              <a:buSzPts val="2400"/>
              <a:buFont typeface="Times"/>
              <a:buNone/>
            </a:pPr>
            <a:endParaRPr lang="en-CA" sz="1333" b="1" i="0" noProof="0" dirty="0">
              <a:solidFill>
                <a:srgbClr val="990000"/>
              </a:solidFill>
              <a:latin typeface="Roboto" pitchFamily="2" charset="0"/>
              <a:ea typeface="Roboto" pitchFamily="2" charset="0"/>
            </a:endParaRPr>
          </a:p>
        </p:txBody>
      </p:sp>
      <p:pic>
        <p:nvPicPr>
          <p:cNvPr id="23" name="Google Shape;23;p3"/>
          <p:cNvPicPr preferRelativeResize="0"/>
          <p:nvPr/>
        </p:nvPicPr>
        <p:blipFill rotWithShape="1">
          <a:blip r:embed="rId2">
            <a:alphaModFix/>
          </a:blip>
          <a:srcRect/>
          <a:stretch/>
        </p:blipFill>
        <p:spPr>
          <a:xfrm>
            <a:off x="-11288" y="6644964"/>
            <a:ext cx="12211755" cy="227953"/>
          </a:xfrm>
          <a:prstGeom prst="rect">
            <a:avLst/>
          </a:prstGeom>
          <a:noFill/>
          <a:ln>
            <a:noFill/>
          </a:ln>
        </p:spPr>
      </p:pic>
      <p:pic>
        <p:nvPicPr>
          <p:cNvPr id="24" name="Google Shape;24;p3"/>
          <p:cNvPicPr preferRelativeResize="0"/>
          <p:nvPr/>
        </p:nvPicPr>
        <p:blipFill rotWithShape="1">
          <a:blip r:embed="rId3">
            <a:alphaModFix/>
          </a:blip>
          <a:srcRect/>
          <a:stretch/>
        </p:blipFill>
        <p:spPr>
          <a:xfrm>
            <a:off x="9840416" y="5857544"/>
            <a:ext cx="2036064" cy="544576"/>
          </a:xfrm>
          <a:prstGeom prst="rect">
            <a:avLst/>
          </a:prstGeom>
          <a:noFill/>
          <a:ln>
            <a:noFill/>
          </a:ln>
        </p:spPr>
      </p:pic>
      <p:pic>
        <p:nvPicPr>
          <p:cNvPr id="25" name="Google Shape;25;p3"/>
          <p:cNvPicPr preferRelativeResize="0"/>
          <p:nvPr/>
        </p:nvPicPr>
        <p:blipFill rotWithShape="1">
          <a:blip r:embed="rId4">
            <a:alphaModFix/>
          </a:blip>
          <a:srcRect/>
          <a:stretch/>
        </p:blipFill>
        <p:spPr>
          <a:xfrm>
            <a:off x="-22577" y="-1864"/>
            <a:ext cx="12223044" cy="431881"/>
          </a:xfrm>
          <a:prstGeom prst="rect">
            <a:avLst/>
          </a:prstGeom>
          <a:noFill/>
          <a:ln>
            <a:noFill/>
          </a:ln>
        </p:spPr>
      </p:pic>
      <p:sp>
        <p:nvSpPr>
          <p:cNvPr id="26" name="Google Shape;26;p3"/>
          <p:cNvSpPr txBox="1"/>
          <p:nvPr/>
        </p:nvSpPr>
        <p:spPr>
          <a:xfrm>
            <a:off x="154628" y="6106009"/>
            <a:ext cx="6048672" cy="360040"/>
          </a:xfrm>
          <a:prstGeom prst="rect">
            <a:avLst/>
          </a:prstGeom>
          <a:noFill/>
          <a:ln>
            <a:noFill/>
          </a:ln>
        </p:spPr>
        <p:txBody>
          <a:bodyPr spcFirstLastPara="1" wrap="square" lIns="121900" tIns="60933" rIns="121900" bIns="60933" anchor="t" anchorCtr="0">
            <a:noAutofit/>
          </a:bodyPr>
          <a:lstStyle/>
          <a:p>
            <a:pPr marL="0" lvl="0" indent="0" algn="l" rtl="0">
              <a:spcBef>
                <a:spcPts val="0"/>
              </a:spcBef>
              <a:spcAft>
                <a:spcPts val="0"/>
              </a:spcAft>
              <a:buNone/>
            </a:pPr>
            <a:r>
              <a:rPr lang="fr-CA" sz="1333" b="1" dirty="0" err="1">
                <a:solidFill>
                  <a:srgbClr val="80746C"/>
                </a:solidFill>
                <a:latin typeface="Roboto"/>
                <a:ea typeface="Roboto"/>
                <a:cs typeface="Roboto"/>
                <a:sym typeface="Roboto"/>
              </a:rPr>
              <a:t>droittech.uOttawa.ca</a:t>
            </a:r>
            <a:r>
              <a:rPr lang="fr-CA" sz="1333" b="1" dirty="0">
                <a:solidFill>
                  <a:srgbClr val="80746C"/>
                </a:solidFill>
                <a:latin typeface="Roboto"/>
                <a:ea typeface="Roboto"/>
                <a:cs typeface="Roboto"/>
                <a:sym typeface="Roboto"/>
              </a:rPr>
              <a:t>   |   </a:t>
            </a:r>
            <a:r>
              <a:rPr lang="fr-CA" sz="1333" b="1" dirty="0" err="1">
                <a:solidFill>
                  <a:srgbClr val="80746C"/>
                </a:solidFill>
                <a:latin typeface="Roboto"/>
                <a:ea typeface="Roboto"/>
                <a:cs typeface="Roboto"/>
                <a:sym typeface="Roboto"/>
              </a:rPr>
              <a:t>techlaw.uOttawa.ca</a:t>
            </a:r>
            <a:endParaRPr sz="1600" b="1" dirty="0">
              <a:solidFill>
                <a:srgbClr val="80746C"/>
              </a:solidFill>
            </a:endParaRPr>
          </a:p>
        </p:txBody>
      </p:sp>
      <p:sp>
        <p:nvSpPr>
          <p:cNvPr id="2" name="TextBox 1">
            <a:extLst>
              <a:ext uri="{FF2B5EF4-FFF2-40B4-BE49-F238E27FC236}">
                <a16:creationId xmlns:a16="http://schemas.microsoft.com/office/drawing/2014/main" id="{ECE66F66-04F4-79B5-5210-1BF98A941E8B}"/>
              </a:ext>
            </a:extLst>
          </p:cNvPr>
          <p:cNvSpPr txBox="1"/>
          <p:nvPr userDrawn="1"/>
        </p:nvSpPr>
        <p:spPr>
          <a:xfrm>
            <a:off x="4132497" y="133619"/>
            <a:ext cx="5309467" cy="2974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lang="en-CA" sz="1333" b="1" i="0" u="none" strike="noStrike" cap="none" noProof="0" dirty="0">
                <a:solidFill>
                  <a:srgbClr val="990000"/>
                </a:solidFill>
                <a:latin typeface="Roboto" pitchFamily="2" charset="0"/>
                <a:ea typeface="Roboto" pitchFamily="2" charset="0"/>
                <a:cs typeface="Times"/>
                <a:sym typeface="Times"/>
              </a:rPr>
              <a:t>Canada Research Chair in Innovation and Intellectual Property Law</a:t>
            </a:r>
            <a:endParaRPr lang="en-CA" sz="1333" b="1" i="0" noProof="0" dirty="0">
              <a:solidFill>
                <a:srgbClr val="990000"/>
              </a:solidFill>
              <a:latin typeface="Roboto" pitchFamily="2" charset="0"/>
              <a:ea typeface="Roboto" pitchFamily="2" charset="0"/>
            </a:endParaRPr>
          </a:p>
        </p:txBody>
      </p:sp>
    </p:spTree>
    <p:extLst>
      <p:ext uri="{BB962C8B-B14F-4D97-AF65-F5344CB8AC3E}">
        <p14:creationId xmlns:p14="http://schemas.microsoft.com/office/powerpoint/2010/main" val="163308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FBF3-AA3A-35E3-56ED-8EEADA0737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BD3E0ED-E2AC-D2FF-D303-89E67F52FF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E07334-1A95-3E73-98D8-98330FA7C9A4}"/>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5" name="Footer Placeholder 4">
            <a:extLst>
              <a:ext uri="{FF2B5EF4-FFF2-40B4-BE49-F238E27FC236}">
                <a16:creationId xmlns:a16="http://schemas.microsoft.com/office/drawing/2014/main" id="{18094828-D0D8-A381-B074-CC838EF09D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73E100-C7B7-5376-B42C-81F6FB9881B2}"/>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93013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F096-F68C-0F95-6842-A670C98008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81A5BF6-4BF2-2571-B40D-199145E59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E7A8FB-3C6B-5F87-6853-7FF083F6E1CF}"/>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5" name="Footer Placeholder 4">
            <a:extLst>
              <a:ext uri="{FF2B5EF4-FFF2-40B4-BE49-F238E27FC236}">
                <a16:creationId xmlns:a16="http://schemas.microsoft.com/office/drawing/2014/main" id="{B544B6F6-9BD8-A5AC-530D-F5B7930389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DF077B-EEAB-D5DA-F34D-F4E7506F354B}"/>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2602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48E8-4B2D-CC98-834F-D6DFE5B605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266775D-A58B-692C-E089-7B5358F7A1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9E6F03-BEB0-B66F-6F36-502F94C03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08FF6A-BC70-9B60-380D-BE99E5F7717D}"/>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6" name="Footer Placeholder 5">
            <a:extLst>
              <a:ext uri="{FF2B5EF4-FFF2-40B4-BE49-F238E27FC236}">
                <a16:creationId xmlns:a16="http://schemas.microsoft.com/office/drawing/2014/main" id="{6C55D4FA-AD68-DDC0-91AB-5F34400A30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B08CAC-468C-2CBA-2CC0-956274E03C35}"/>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29309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3E43-D4B4-6171-9674-76F87963C6D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2B6E92-F4BB-D16D-3841-48D04F6C0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47A0F6-8D44-6238-99B0-A9706C15B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DB8A21C-782B-0FBB-C582-ABF8689FC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C9E675-0826-8923-E7F2-5606AA2B2C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1321D4A-34E5-8D7F-8C94-5FD81D89F8F5}"/>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8" name="Footer Placeholder 7">
            <a:extLst>
              <a:ext uri="{FF2B5EF4-FFF2-40B4-BE49-F238E27FC236}">
                <a16:creationId xmlns:a16="http://schemas.microsoft.com/office/drawing/2014/main" id="{3A6B8FDC-CB09-38FD-547D-B50EE05025F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757E94F-D817-CAEB-A304-714602A07B84}"/>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158252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D795-A583-641D-5FA9-AE8FD467F0F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CC888D1-B8E2-88DF-FB91-B6DAA37DD31A}"/>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4" name="Footer Placeholder 3">
            <a:extLst>
              <a:ext uri="{FF2B5EF4-FFF2-40B4-BE49-F238E27FC236}">
                <a16:creationId xmlns:a16="http://schemas.microsoft.com/office/drawing/2014/main" id="{60045881-53AB-D44F-E380-2C36F619A33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EAD091D-79D0-1E91-82D7-F74588FB384A}"/>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390036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264F0-68FD-F2C0-006B-1E299889E558}"/>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3" name="Footer Placeholder 2">
            <a:extLst>
              <a:ext uri="{FF2B5EF4-FFF2-40B4-BE49-F238E27FC236}">
                <a16:creationId xmlns:a16="http://schemas.microsoft.com/office/drawing/2014/main" id="{D1926DE1-EE73-19FF-6A0C-571921D1E4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6E90986-703D-2FFC-3E51-1D27266C5838}"/>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310664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987B-75AD-BCD7-B9C6-1C69EDBE0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21B5AC7-9E7A-17B2-860A-16C1A0996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828BBC1-F0A7-B8B5-03A6-E2CBCF0F5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DA877-BB54-A918-C67F-412747101B1D}"/>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6" name="Footer Placeholder 5">
            <a:extLst>
              <a:ext uri="{FF2B5EF4-FFF2-40B4-BE49-F238E27FC236}">
                <a16:creationId xmlns:a16="http://schemas.microsoft.com/office/drawing/2014/main" id="{41485255-9B30-FB31-46A7-0153DD58AD9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9061E45-E8AB-8ED4-7DF6-EB5A120444DD}"/>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24675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A6AF-DBD1-5648-B727-90AAA003B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6B429C2-8BDC-3754-78D7-C2126C140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5283311-C9C8-E095-2C89-CCF9FC079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E2AAB-3D2B-41D9-48ED-240E1C27BB2A}"/>
              </a:ext>
            </a:extLst>
          </p:cNvPr>
          <p:cNvSpPr>
            <a:spLocks noGrp="1"/>
          </p:cNvSpPr>
          <p:nvPr>
            <p:ph type="dt" sz="half" idx="10"/>
          </p:nvPr>
        </p:nvSpPr>
        <p:spPr/>
        <p:txBody>
          <a:bodyPr/>
          <a:lstStyle/>
          <a:p>
            <a:fld id="{94F6B8B9-87D5-D64F-B4C1-DD2FB595F4BD}" type="datetimeFigureOut">
              <a:rPr lang="en-CA" smtClean="0"/>
              <a:t>2025-05-27</a:t>
            </a:fld>
            <a:endParaRPr lang="en-CA"/>
          </a:p>
        </p:txBody>
      </p:sp>
      <p:sp>
        <p:nvSpPr>
          <p:cNvPr id="6" name="Footer Placeholder 5">
            <a:extLst>
              <a:ext uri="{FF2B5EF4-FFF2-40B4-BE49-F238E27FC236}">
                <a16:creationId xmlns:a16="http://schemas.microsoft.com/office/drawing/2014/main" id="{581EAA32-F5D8-C5B9-7390-8012C77B33C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E516A0-94B7-8AC5-9631-F127F6F2CA3D}"/>
              </a:ext>
            </a:extLst>
          </p:cNvPr>
          <p:cNvSpPr>
            <a:spLocks noGrp="1"/>
          </p:cNvSpPr>
          <p:nvPr>
            <p:ph type="sldNum" sz="quarter" idx="12"/>
          </p:nvPr>
        </p:nvSpPr>
        <p:spPr/>
        <p:txBody>
          <a:bodyPr/>
          <a:lstStyle/>
          <a:p>
            <a:fld id="{03EB00CD-3180-C745-992F-AFDC894B5E18}" type="slidenum">
              <a:rPr lang="en-CA" smtClean="0"/>
              <a:t>‹#›</a:t>
            </a:fld>
            <a:endParaRPr lang="en-CA"/>
          </a:p>
        </p:txBody>
      </p:sp>
    </p:spTree>
    <p:extLst>
      <p:ext uri="{BB962C8B-B14F-4D97-AF65-F5344CB8AC3E}">
        <p14:creationId xmlns:p14="http://schemas.microsoft.com/office/powerpoint/2010/main" val="335161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1BF4D-5EF0-B735-FEDD-65AB43CCE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7810932-233F-8953-8E5A-DD9D1E008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CE22B3-63DF-562E-3606-052B04E4D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F6B8B9-87D5-D64F-B4C1-DD2FB595F4BD}" type="datetimeFigureOut">
              <a:rPr lang="en-CA" smtClean="0"/>
              <a:t>2025-05-27</a:t>
            </a:fld>
            <a:endParaRPr lang="en-CA"/>
          </a:p>
        </p:txBody>
      </p:sp>
      <p:sp>
        <p:nvSpPr>
          <p:cNvPr id="5" name="Footer Placeholder 4">
            <a:extLst>
              <a:ext uri="{FF2B5EF4-FFF2-40B4-BE49-F238E27FC236}">
                <a16:creationId xmlns:a16="http://schemas.microsoft.com/office/drawing/2014/main" id="{188B4035-07AC-8C77-3305-82934A83E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EA229CF6-3191-340A-E2EB-DF12F440BF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EB00CD-3180-C745-992F-AFDC894B5E18}" type="slidenum">
              <a:rPr lang="en-CA" smtClean="0"/>
              <a:t>‹#›</a:t>
            </a:fld>
            <a:endParaRPr lang="en-CA"/>
          </a:p>
        </p:txBody>
      </p:sp>
    </p:spTree>
    <p:extLst>
      <p:ext uri="{BB962C8B-B14F-4D97-AF65-F5344CB8AC3E}">
        <p14:creationId xmlns:p14="http://schemas.microsoft.com/office/powerpoint/2010/main" val="355528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3">
            <a:alphaModFix/>
          </a:blip>
          <a:srcRect t="6479" r="556" b="15826"/>
          <a:stretch/>
        </p:blipFill>
        <p:spPr>
          <a:xfrm>
            <a:off x="1" y="152565"/>
            <a:ext cx="12200465" cy="6858000"/>
          </a:xfrm>
          <a:prstGeom prst="rect">
            <a:avLst/>
          </a:prstGeom>
          <a:noFill/>
          <a:ln>
            <a:noFill/>
          </a:ln>
        </p:spPr>
      </p:pic>
      <p:grpSp>
        <p:nvGrpSpPr>
          <p:cNvPr id="108" name="Google Shape;108;p13"/>
          <p:cNvGrpSpPr/>
          <p:nvPr/>
        </p:nvGrpSpPr>
        <p:grpSpPr>
          <a:xfrm>
            <a:off x="-22577" y="-1865"/>
            <a:ext cx="12223044" cy="6874781"/>
            <a:chOff x="-16933" y="-1866"/>
            <a:chExt cx="9167283" cy="6874780"/>
          </a:xfrm>
        </p:grpSpPr>
        <p:pic>
          <p:nvPicPr>
            <p:cNvPr id="109" name="Google Shape;109;p13"/>
            <p:cNvPicPr preferRelativeResize="0"/>
            <p:nvPr/>
          </p:nvPicPr>
          <p:blipFill rotWithShape="1">
            <a:blip r:embed="rId4">
              <a:alphaModFix/>
            </a:blip>
            <a:srcRect/>
            <a:stretch/>
          </p:blipFill>
          <p:spPr>
            <a:xfrm>
              <a:off x="-8466" y="6644961"/>
              <a:ext cx="9158816" cy="227953"/>
            </a:xfrm>
            <a:prstGeom prst="rect">
              <a:avLst/>
            </a:prstGeom>
            <a:noFill/>
            <a:ln>
              <a:noFill/>
            </a:ln>
          </p:spPr>
        </p:pic>
        <p:sp>
          <p:nvSpPr>
            <p:cNvPr id="110" name="Google Shape;110;p13"/>
            <p:cNvSpPr/>
            <p:nvPr/>
          </p:nvSpPr>
          <p:spPr>
            <a:xfrm>
              <a:off x="-6644" y="5644444"/>
              <a:ext cx="9156993" cy="1001888"/>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r>
                <a:rPr lang="en-CA" sz="3200" dirty="0">
                  <a:solidFill>
                    <a:schemeClr val="dk1"/>
                  </a:solidFill>
                  <a:latin typeface="Times"/>
                  <a:ea typeface="Times"/>
                  <a:cs typeface="Times"/>
                  <a:sym typeface="Times"/>
                </a:rPr>
                <a:t> </a:t>
              </a:r>
              <a:endParaRPr lang="en-CA" sz="2400" dirty="0"/>
            </a:p>
          </p:txBody>
        </p:sp>
        <p:pic>
          <p:nvPicPr>
            <p:cNvPr id="111" name="Google Shape;111;p13" descr="uOttawa_HOR_WHITE.png"/>
            <p:cNvPicPr preferRelativeResize="0"/>
            <p:nvPr/>
          </p:nvPicPr>
          <p:blipFill rotWithShape="1">
            <a:blip r:embed="rId5">
              <a:alphaModFix/>
            </a:blip>
            <a:srcRect/>
            <a:stretch/>
          </p:blipFill>
          <p:spPr>
            <a:xfrm>
              <a:off x="7380312" y="5857542"/>
              <a:ext cx="1527048" cy="544576"/>
            </a:xfrm>
            <a:prstGeom prst="rect">
              <a:avLst/>
            </a:prstGeom>
            <a:noFill/>
            <a:ln>
              <a:noFill/>
            </a:ln>
          </p:spPr>
        </p:pic>
        <p:pic>
          <p:nvPicPr>
            <p:cNvPr id="112" name="Google Shape;112;p13"/>
            <p:cNvPicPr preferRelativeResize="0"/>
            <p:nvPr/>
          </p:nvPicPr>
          <p:blipFill rotWithShape="1">
            <a:blip r:embed="rId6">
              <a:alphaModFix/>
            </a:blip>
            <a:srcRect/>
            <a:stretch/>
          </p:blipFill>
          <p:spPr>
            <a:xfrm>
              <a:off x="-16933" y="-1866"/>
              <a:ext cx="9167283" cy="431881"/>
            </a:xfrm>
            <a:prstGeom prst="rect">
              <a:avLst/>
            </a:prstGeom>
            <a:noFill/>
            <a:ln>
              <a:noFill/>
            </a:ln>
          </p:spPr>
        </p:pic>
      </p:grpSp>
      <p:sp>
        <p:nvSpPr>
          <p:cNvPr id="113" name="Google Shape;113;p13"/>
          <p:cNvSpPr txBox="1"/>
          <p:nvPr/>
        </p:nvSpPr>
        <p:spPr>
          <a:xfrm>
            <a:off x="154628" y="5731530"/>
            <a:ext cx="6048672" cy="821604"/>
          </a:xfrm>
          <a:prstGeom prst="rect">
            <a:avLst/>
          </a:prstGeom>
          <a:noFill/>
          <a:ln>
            <a:noFill/>
          </a:ln>
        </p:spPr>
        <p:txBody>
          <a:bodyPr spcFirstLastPara="1" wrap="square" lIns="121900" tIns="60933" rIns="121900" bIns="60933" anchor="t" anchorCtr="0">
            <a:noAutofit/>
          </a:bodyPr>
          <a:lstStyle/>
          <a:p>
            <a:r>
              <a:rPr lang="en-CA" sz="1600" b="1" dirty="0">
                <a:solidFill>
                  <a:schemeClr val="lt1"/>
                </a:solidFill>
                <a:latin typeface="Roboto"/>
                <a:ea typeface="Roboto"/>
                <a:cs typeface="Roboto"/>
                <a:sym typeface="Roboto"/>
              </a:rPr>
              <a:t>Centre de recherche </a:t>
            </a:r>
            <a:r>
              <a:rPr lang="en-CA" sz="1600" b="1" dirty="0" err="1">
                <a:solidFill>
                  <a:schemeClr val="lt1"/>
                </a:solidFill>
                <a:latin typeface="Roboto"/>
                <a:ea typeface="Roboto"/>
                <a:cs typeface="Roboto"/>
                <a:sym typeface="Roboto"/>
              </a:rPr>
              <a:t>en</a:t>
            </a:r>
            <a:r>
              <a:rPr lang="en-CA" sz="1600" b="1" dirty="0">
                <a:solidFill>
                  <a:schemeClr val="lt1"/>
                </a:solidFill>
                <a:latin typeface="Roboto"/>
                <a:ea typeface="Roboto"/>
                <a:cs typeface="Roboto"/>
                <a:sym typeface="Roboto"/>
              </a:rPr>
              <a:t> droit, </a:t>
            </a:r>
            <a:r>
              <a:rPr lang="en-CA" sz="1600" b="1" dirty="0" err="1">
                <a:solidFill>
                  <a:schemeClr val="lt1"/>
                </a:solidFill>
                <a:latin typeface="Roboto"/>
                <a:ea typeface="Roboto"/>
                <a:cs typeface="Roboto"/>
                <a:sym typeface="Roboto"/>
              </a:rPr>
              <a:t>technologie</a:t>
            </a:r>
            <a:r>
              <a:rPr lang="en-CA" sz="1600" b="1" dirty="0">
                <a:solidFill>
                  <a:schemeClr val="lt1"/>
                </a:solidFill>
                <a:latin typeface="Roboto"/>
                <a:ea typeface="Roboto"/>
                <a:cs typeface="Roboto"/>
                <a:sym typeface="Roboto"/>
              </a:rPr>
              <a:t> et société</a:t>
            </a:r>
          </a:p>
          <a:p>
            <a:r>
              <a:rPr lang="en-CA" sz="1600" b="1" dirty="0">
                <a:solidFill>
                  <a:schemeClr val="lt1"/>
                </a:solidFill>
                <a:latin typeface="Roboto"/>
                <a:ea typeface="Roboto"/>
                <a:cs typeface="Roboto"/>
                <a:sym typeface="Roboto"/>
              </a:rPr>
              <a:t>Centre for Law, Technology and Society</a:t>
            </a:r>
          </a:p>
          <a:p>
            <a:r>
              <a:rPr lang="en-CA" sz="1600" b="1" dirty="0" err="1">
                <a:solidFill>
                  <a:schemeClr val="lt1"/>
                </a:solidFill>
                <a:latin typeface="Roboto"/>
                <a:ea typeface="Roboto"/>
                <a:cs typeface="Roboto"/>
                <a:sym typeface="Roboto"/>
              </a:rPr>
              <a:t>droittech.uOttawa.ca</a:t>
            </a:r>
            <a:r>
              <a:rPr lang="en-CA" sz="1600" b="1" dirty="0">
                <a:solidFill>
                  <a:schemeClr val="lt1"/>
                </a:solidFill>
                <a:latin typeface="Roboto"/>
                <a:ea typeface="Roboto"/>
                <a:cs typeface="Roboto"/>
                <a:sym typeface="Roboto"/>
              </a:rPr>
              <a:t>   |   </a:t>
            </a:r>
            <a:r>
              <a:rPr lang="en-CA" sz="1600" b="1" dirty="0" err="1">
                <a:solidFill>
                  <a:schemeClr val="lt1"/>
                </a:solidFill>
                <a:latin typeface="Roboto"/>
                <a:ea typeface="Roboto"/>
                <a:cs typeface="Roboto"/>
                <a:sym typeface="Roboto"/>
              </a:rPr>
              <a:t>techlaw.uOttawa.ca</a:t>
            </a:r>
            <a:endParaRPr lang="en-CA" sz="1600" b="1" dirty="0">
              <a:solidFill>
                <a:schemeClr val="lt1"/>
              </a:solidFill>
              <a:latin typeface="Roboto"/>
              <a:ea typeface="Roboto"/>
              <a:cs typeface="Roboto"/>
              <a:sym typeface="Roboto"/>
            </a:endParaRPr>
          </a:p>
        </p:txBody>
      </p:sp>
      <p:sp>
        <p:nvSpPr>
          <p:cNvPr id="114" name="Google Shape;114;p13"/>
          <p:cNvSpPr/>
          <p:nvPr/>
        </p:nvSpPr>
        <p:spPr>
          <a:xfrm>
            <a:off x="2351584" y="3861048"/>
            <a:ext cx="9650878" cy="1255636"/>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chemeClr val="dk1"/>
              </a:solidFill>
              <a:latin typeface="Times"/>
              <a:ea typeface="Times"/>
              <a:cs typeface="Times"/>
              <a:sym typeface="Times"/>
            </a:endParaRPr>
          </a:p>
        </p:txBody>
      </p:sp>
      <p:sp>
        <p:nvSpPr>
          <p:cNvPr id="115" name="Google Shape;115;p13"/>
          <p:cNvSpPr/>
          <p:nvPr/>
        </p:nvSpPr>
        <p:spPr>
          <a:xfrm>
            <a:off x="2251137" y="3861048"/>
            <a:ext cx="100446" cy="1276159"/>
          </a:xfrm>
          <a:prstGeom prst="rect">
            <a:avLst/>
          </a:prstGeom>
          <a:solidFill>
            <a:srgbClr val="8F001A"/>
          </a:solidFill>
          <a:ln>
            <a:noFill/>
          </a:ln>
        </p:spPr>
        <p:txBody>
          <a:bodyPr spcFirstLastPara="1" wrap="square" lIns="121900" tIns="60933" rIns="121900" bIns="60933" anchor="t" anchorCtr="0">
            <a:noAutofit/>
          </a:bodyPr>
          <a:lstStyle/>
          <a:p>
            <a:pPr algn="r">
              <a:buClr>
                <a:srgbClr val="A69C95"/>
              </a:buClr>
              <a:buSzPts val="2400"/>
            </a:pPr>
            <a:r>
              <a:rPr lang="en-CA" sz="3200" dirty="0">
                <a:solidFill>
                  <a:srgbClr val="A69C95"/>
                </a:solidFill>
                <a:latin typeface="Times"/>
                <a:ea typeface="Times"/>
                <a:cs typeface="Times"/>
                <a:sym typeface="Times"/>
              </a:rPr>
              <a:t> </a:t>
            </a:r>
            <a:endParaRPr lang="en-CA" sz="2400" dirty="0"/>
          </a:p>
        </p:txBody>
      </p:sp>
      <p:sp>
        <p:nvSpPr>
          <p:cNvPr id="116" name="Google Shape;116;p13"/>
          <p:cNvSpPr/>
          <p:nvPr/>
        </p:nvSpPr>
        <p:spPr>
          <a:xfrm>
            <a:off x="2262024" y="2564904"/>
            <a:ext cx="104681" cy="1224136"/>
          </a:xfrm>
          <a:prstGeom prst="rect">
            <a:avLst/>
          </a:prstGeom>
          <a:solidFill>
            <a:srgbClr val="8F001A"/>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rgbClr val="A69C95"/>
              </a:solidFill>
              <a:latin typeface="Times"/>
              <a:ea typeface="Times"/>
              <a:cs typeface="Times"/>
              <a:sym typeface="Times"/>
            </a:endParaRPr>
          </a:p>
        </p:txBody>
      </p:sp>
      <p:sp>
        <p:nvSpPr>
          <p:cNvPr id="117" name="Google Shape;117;p13"/>
          <p:cNvSpPr/>
          <p:nvPr/>
        </p:nvSpPr>
        <p:spPr>
          <a:xfrm>
            <a:off x="2351584" y="2564904"/>
            <a:ext cx="9848883" cy="1224136"/>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chemeClr val="dk1"/>
              </a:solidFill>
              <a:latin typeface="Times"/>
              <a:ea typeface="Times"/>
              <a:cs typeface="Times"/>
              <a:sym typeface="Times"/>
            </a:endParaRPr>
          </a:p>
        </p:txBody>
      </p:sp>
      <p:sp>
        <p:nvSpPr>
          <p:cNvPr id="118" name="Google Shape;118;p13"/>
          <p:cNvSpPr txBox="1"/>
          <p:nvPr/>
        </p:nvSpPr>
        <p:spPr>
          <a:xfrm>
            <a:off x="2496277" y="2852936"/>
            <a:ext cx="9552384" cy="728629"/>
          </a:xfrm>
          <a:prstGeom prst="rect">
            <a:avLst/>
          </a:prstGeom>
          <a:noFill/>
          <a:ln>
            <a:noFill/>
          </a:ln>
        </p:spPr>
        <p:txBody>
          <a:bodyPr spcFirstLastPara="1" wrap="square" lIns="121900" tIns="60933" rIns="121900" bIns="60933" anchor="ctr" anchorCtr="0">
            <a:noAutofit/>
          </a:bodyPr>
          <a:lstStyle/>
          <a:p>
            <a:r>
              <a:rPr lang="en-CA" sz="2000" b="1" dirty="0">
                <a:solidFill>
                  <a:schemeClr val="lt1"/>
                </a:solidFill>
                <a:latin typeface="Roboto"/>
                <a:ea typeface="Roboto"/>
                <a:cs typeface="Roboto"/>
                <a:sym typeface="Roboto"/>
              </a:rPr>
              <a:t>Opportunities for Reconciliation within Canada’s Intellectual Property System</a:t>
            </a:r>
          </a:p>
        </p:txBody>
      </p:sp>
      <p:sp>
        <p:nvSpPr>
          <p:cNvPr id="119" name="Google Shape;119;p13"/>
          <p:cNvSpPr txBox="1"/>
          <p:nvPr/>
        </p:nvSpPr>
        <p:spPr>
          <a:xfrm>
            <a:off x="2496277" y="3887696"/>
            <a:ext cx="9368399" cy="1169213"/>
          </a:xfrm>
          <a:prstGeom prst="rect">
            <a:avLst/>
          </a:prstGeom>
          <a:noFill/>
          <a:ln>
            <a:noFill/>
          </a:ln>
        </p:spPr>
        <p:txBody>
          <a:bodyPr spcFirstLastPara="1" wrap="square" lIns="121900" tIns="60933" rIns="121900" bIns="60933" anchor="ctr" anchorCtr="0">
            <a:noAutofit/>
          </a:bodyPr>
          <a:lstStyle/>
          <a:p>
            <a:pPr>
              <a:buClr>
                <a:schemeClr val="lt1"/>
              </a:buClr>
              <a:buSzPts val="1200"/>
            </a:pPr>
            <a:r>
              <a:rPr lang="en-CA" sz="1600" dirty="0">
                <a:solidFill>
                  <a:schemeClr val="lt1"/>
                </a:solidFill>
                <a:latin typeface="Roboto"/>
                <a:ea typeface="Roboto"/>
                <a:cs typeface="Roboto"/>
                <a:sym typeface="Roboto"/>
              </a:rPr>
              <a:t>Jeremy de Beer</a:t>
            </a:r>
          </a:p>
          <a:p>
            <a:pPr>
              <a:buClr>
                <a:schemeClr val="lt1"/>
              </a:buClr>
              <a:buSzPts val="1200"/>
            </a:pPr>
            <a:r>
              <a:rPr lang="en-CA" sz="1600" i="1" dirty="0">
                <a:solidFill>
                  <a:schemeClr val="lt1"/>
                </a:solidFill>
                <a:latin typeface="Roboto"/>
                <a:ea typeface="Roboto"/>
                <a:cs typeface="Roboto"/>
                <a:sym typeface="Roboto"/>
              </a:rPr>
              <a:t>Tier 1 Canada Research Chair in Innovation and Intellectual Property Law and Full Professor</a:t>
            </a:r>
          </a:p>
          <a:p>
            <a:pPr>
              <a:buClr>
                <a:schemeClr val="lt1"/>
              </a:buClr>
              <a:buSzPts val="1200"/>
            </a:pPr>
            <a:r>
              <a:rPr lang="en-CA" sz="1600" dirty="0">
                <a:solidFill>
                  <a:schemeClr val="lt1"/>
                </a:solidFill>
                <a:latin typeface="Roboto"/>
                <a:ea typeface="Roboto"/>
                <a:cs typeface="Roboto"/>
                <a:sym typeface="Roboto"/>
              </a:rPr>
              <a:t>Workshop on Reconciliation and the United Nations Declaration Act: Indigenous Intellectual Property in Canada and International Developments (Moncton, NB, May 27, 2025)</a:t>
            </a:r>
            <a:endParaRPr lang="en-CA" sz="2400" dirty="0">
              <a:latin typeface="Roboto"/>
              <a:ea typeface="Roboto"/>
              <a:cs typeface="Roboto"/>
              <a:sym typeface="Roboto"/>
            </a:endParaRPr>
          </a:p>
        </p:txBody>
      </p:sp>
      <p:sp>
        <p:nvSpPr>
          <p:cNvPr id="2" name="Google Shape;116;p13">
            <a:extLst>
              <a:ext uri="{FF2B5EF4-FFF2-40B4-BE49-F238E27FC236}">
                <a16:creationId xmlns:a16="http://schemas.microsoft.com/office/drawing/2014/main" id="{BC2254FE-17BC-4F3E-3181-21F531396136}"/>
              </a:ext>
            </a:extLst>
          </p:cNvPr>
          <p:cNvSpPr/>
          <p:nvPr/>
        </p:nvSpPr>
        <p:spPr>
          <a:xfrm>
            <a:off x="2284601" y="1268760"/>
            <a:ext cx="104681" cy="1224136"/>
          </a:xfrm>
          <a:prstGeom prst="rect">
            <a:avLst/>
          </a:prstGeom>
          <a:solidFill>
            <a:srgbClr val="8F001A"/>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rgbClr val="A69C95"/>
              </a:solidFill>
              <a:latin typeface="Times"/>
              <a:ea typeface="Times"/>
              <a:cs typeface="Times"/>
              <a:sym typeface="Times"/>
            </a:endParaRPr>
          </a:p>
        </p:txBody>
      </p:sp>
      <p:sp>
        <p:nvSpPr>
          <p:cNvPr id="3" name="Google Shape;117;p13">
            <a:extLst>
              <a:ext uri="{FF2B5EF4-FFF2-40B4-BE49-F238E27FC236}">
                <a16:creationId xmlns:a16="http://schemas.microsoft.com/office/drawing/2014/main" id="{F8755F8F-D2B8-2FB9-6BF8-3F9BB3355CA6}"/>
              </a:ext>
            </a:extLst>
          </p:cNvPr>
          <p:cNvSpPr/>
          <p:nvPr/>
        </p:nvSpPr>
        <p:spPr>
          <a:xfrm>
            <a:off x="2374161" y="1268760"/>
            <a:ext cx="9848883" cy="1224136"/>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chemeClr val="dk1"/>
              </a:solidFill>
              <a:latin typeface="Times"/>
              <a:ea typeface="Times"/>
              <a:cs typeface="Times"/>
              <a:sym typeface="Times"/>
            </a:endParaRPr>
          </a:p>
        </p:txBody>
      </p:sp>
      <p:sp>
        <p:nvSpPr>
          <p:cNvPr id="4" name="Google Shape;118;p13">
            <a:extLst>
              <a:ext uri="{FF2B5EF4-FFF2-40B4-BE49-F238E27FC236}">
                <a16:creationId xmlns:a16="http://schemas.microsoft.com/office/drawing/2014/main" id="{1006A2A4-23A1-28C0-7530-F7B48F2F0E79}"/>
              </a:ext>
            </a:extLst>
          </p:cNvPr>
          <p:cNvSpPr txBox="1"/>
          <p:nvPr/>
        </p:nvSpPr>
        <p:spPr>
          <a:xfrm>
            <a:off x="2518854" y="1556792"/>
            <a:ext cx="9552384" cy="728629"/>
          </a:xfrm>
          <a:prstGeom prst="rect">
            <a:avLst/>
          </a:prstGeom>
          <a:noFill/>
          <a:ln>
            <a:noFill/>
          </a:ln>
        </p:spPr>
        <p:txBody>
          <a:bodyPr spcFirstLastPara="1" wrap="square" lIns="121900" tIns="60933" rIns="121900" bIns="60933" anchor="ctr" anchorCtr="0">
            <a:noAutofit/>
          </a:bodyPr>
          <a:lstStyle/>
          <a:p>
            <a:r>
              <a:rPr lang="en-CA" sz="3200" b="1" dirty="0">
                <a:solidFill>
                  <a:schemeClr val="lt1"/>
                </a:solidFill>
                <a:latin typeface="Roboto"/>
                <a:ea typeface="Roboto"/>
                <a:cs typeface="Roboto"/>
                <a:sym typeface="Roboto"/>
              </a:rPr>
              <a:t>Intellectual Property and Indigenous Knowledge</a:t>
            </a:r>
          </a:p>
          <a:p>
            <a:r>
              <a:rPr lang="en-CA" sz="3200" b="1" dirty="0">
                <a:solidFill>
                  <a:schemeClr val="lt1"/>
                </a:solidFill>
                <a:latin typeface="Roboto"/>
                <a:ea typeface="Roboto"/>
                <a:cs typeface="Roboto"/>
                <a:sym typeface="Roboto"/>
              </a:rPr>
              <a:t>of Genetic Resources and Cultural Expressions</a:t>
            </a:r>
            <a:endParaRPr lang="en-CA" sz="3200" b="1" dirty="0">
              <a:solidFill>
                <a:srgbClr val="ACA39A"/>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D00263AF-DA02-59A0-52EB-FD74D1D55719}"/>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69DC72BF-FE80-D8F3-5E2D-7C721298D5F5}"/>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GRATK – Article 6 Highlights</a:t>
            </a:r>
            <a:endParaRPr lang="en-CA" noProof="0" dirty="0"/>
          </a:p>
        </p:txBody>
      </p:sp>
      <p:sp>
        <p:nvSpPr>
          <p:cNvPr id="126" name="Google Shape;126;p14">
            <a:extLst>
              <a:ext uri="{FF2B5EF4-FFF2-40B4-BE49-F238E27FC236}">
                <a16:creationId xmlns:a16="http://schemas.microsoft.com/office/drawing/2014/main" id="{6A3E156B-C3FE-BD59-6AC1-7B856D7EAA0E}"/>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National databases on GR and TK.</a:t>
            </a:r>
          </a:p>
          <a:p>
            <a:pPr marL="239178" indent="-228594">
              <a:lnSpc>
                <a:spcPct val="115000"/>
              </a:lnSpc>
              <a:spcBef>
                <a:spcPts val="0"/>
              </a:spcBef>
              <a:buSzPts val="1400"/>
            </a:pPr>
            <a:r>
              <a:rPr lang="en-CA" dirty="0"/>
              <a:t>Access by patent offices.</a:t>
            </a:r>
          </a:p>
          <a:p>
            <a:pPr marL="239178" indent="-228594">
              <a:lnSpc>
                <a:spcPct val="115000"/>
              </a:lnSpc>
              <a:spcBef>
                <a:spcPts val="0"/>
              </a:spcBef>
              <a:buSzPts val="1400"/>
            </a:pPr>
            <a:r>
              <a:rPr lang="en-CA" dirty="0"/>
              <a:t>Safeguards and consultations.</a:t>
            </a:r>
          </a:p>
          <a:p>
            <a:pPr marL="239178" indent="-228594">
              <a:lnSpc>
                <a:spcPct val="115000"/>
              </a:lnSpc>
              <a:spcBef>
                <a:spcPts val="0"/>
              </a:spcBef>
              <a:buSzPts val="1400"/>
            </a:pPr>
            <a:r>
              <a:rPr lang="en-CA" dirty="0"/>
              <a:t>Community-informed IP practices.</a:t>
            </a:r>
          </a:p>
        </p:txBody>
      </p:sp>
    </p:spTree>
    <p:extLst>
      <p:ext uri="{BB962C8B-B14F-4D97-AF65-F5344CB8AC3E}">
        <p14:creationId xmlns:p14="http://schemas.microsoft.com/office/powerpoint/2010/main" val="220975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BAE42AA3-B0EB-1F71-C7D1-01917390AC24}"/>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8EB15D65-DE44-054C-9D76-0B51F962A268}"/>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Riyadh Design Law Treaty (RDLT)</a:t>
            </a:r>
            <a:endParaRPr lang="en-CA" noProof="0" dirty="0"/>
          </a:p>
        </p:txBody>
      </p:sp>
      <p:sp>
        <p:nvSpPr>
          <p:cNvPr id="126" name="Google Shape;126;p14">
            <a:extLst>
              <a:ext uri="{FF2B5EF4-FFF2-40B4-BE49-F238E27FC236}">
                <a16:creationId xmlns:a16="http://schemas.microsoft.com/office/drawing/2014/main" id="{B528898C-E570-FE55-1EDB-AA0592E04DFA}"/>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First design treaty to mention TK/TCEs.</a:t>
            </a:r>
          </a:p>
          <a:p>
            <a:pPr marL="239178" indent="-228594">
              <a:lnSpc>
                <a:spcPct val="115000"/>
              </a:lnSpc>
              <a:spcBef>
                <a:spcPts val="0"/>
              </a:spcBef>
              <a:buSzPts val="1400"/>
            </a:pPr>
            <a:r>
              <a:rPr lang="en-CA" dirty="0"/>
              <a:t>Article 4: Optional disclosure.</a:t>
            </a:r>
          </a:p>
          <a:p>
            <a:pPr marL="239178" indent="-228594">
              <a:lnSpc>
                <a:spcPct val="115000"/>
              </a:lnSpc>
              <a:spcBef>
                <a:spcPts val="0"/>
              </a:spcBef>
              <a:buSzPts val="1400"/>
            </a:pPr>
            <a:r>
              <a:rPr lang="en-CA" dirty="0"/>
              <a:t>Flexibility and local adaptation.</a:t>
            </a:r>
          </a:p>
          <a:p>
            <a:pPr marL="239178" indent="-228594">
              <a:lnSpc>
                <a:spcPct val="115000"/>
              </a:lnSpc>
              <a:spcBef>
                <a:spcPts val="0"/>
              </a:spcBef>
              <a:buSzPts val="1400"/>
            </a:pPr>
            <a:r>
              <a:rPr lang="en-CA" dirty="0"/>
              <a:t>Complements GRATK on design rights.</a:t>
            </a:r>
          </a:p>
        </p:txBody>
      </p:sp>
    </p:spTree>
    <p:extLst>
      <p:ext uri="{BB962C8B-B14F-4D97-AF65-F5344CB8AC3E}">
        <p14:creationId xmlns:p14="http://schemas.microsoft.com/office/powerpoint/2010/main" val="241776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2CA0AD0-0EE5-CB74-C186-A739D45D3C5D}"/>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A462AC83-C17F-DAAB-E6B8-5FF3F0F7D704}"/>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Riyadh Design Law Treaty (RDLT)</a:t>
            </a:r>
            <a:endParaRPr lang="en-CA" noProof="0" dirty="0"/>
          </a:p>
        </p:txBody>
      </p:sp>
      <p:sp>
        <p:nvSpPr>
          <p:cNvPr id="126" name="Google Shape;126;p14">
            <a:extLst>
              <a:ext uri="{FF2B5EF4-FFF2-40B4-BE49-F238E27FC236}">
                <a16:creationId xmlns:a16="http://schemas.microsoft.com/office/drawing/2014/main" id="{A9E6D990-0AA4-5F67-9BC7-0C90E51DDF9A}"/>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10584" indent="0">
              <a:lnSpc>
                <a:spcPct val="115000"/>
              </a:lnSpc>
              <a:spcBef>
                <a:spcPts val="0"/>
              </a:spcBef>
              <a:buSzPts val="1400"/>
              <a:buNone/>
            </a:pPr>
            <a:r>
              <a:rPr lang="en-CA" dirty="0"/>
              <a:t>Article 4: Application</a:t>
            </a:r>
          </a:p>
          <a:p>
            <a:pPr marL="10584" indent="0">
              <a:lnSpc>
                <a:spcPct val="115000"/>
              </a:lnSpc>
              <a:spcBef>
                <a:spcPts val="0"/>
              </a:spcBef>
              <a:buSzPts val="1400"/>
              <a:buNone/>
            </a:pPr>
            <a:r>
              <a:rPr lang="en-CA" dirty="0"/>
              <a:t>(2) A Contracting Party </a:t>
            </a:r>
            <a:r>
              <a:rPr lang="en-CA" b="1" dirty="0"/>
              <a:t>may require</a:t>
            </a:r>
            <a:r>
              <a:rPr lang="en-CA" dirty="0"/>
              <a:t>, where permitted under the applicable law, </a:t>
            </a:r>
            <a:r>
              <a:rPr lang="en-CA" b="1" dirty="0"/>
              <a:t>that an application contain an indication of any </a:t>
            </a:r>
            <a:r>
              <a:rPr lang="en-CA" dirty="0"/>
              <a:t>prior application or registration, or of other </a:t>
            </a:r>
            <a:r>
              <a:rPr lang="en-CA" b="1" dirty="0"/>
              <a:t>information, including information on traditional cultural expressions and traditional knowledge, of which the applicant is aware, that is relevant </a:t>
            </a:r>
            <a:r>
              <a:rPr lang="en-CA" dirty="0"/>
              <a:t>to the eligibility for registration of the industrial design.</a:t>
            </a:r>
          </a:p>
        </p:txBody>
      </p:sp>
    </p:spTree>
    <p:extLst>
      <p:ext uri="{BB962C8B-B14F-4D97-AF65-F5344CB8AC3E}">
        <p14:creationId xmlns:p14="http://schemas.microsoft.com/office/powerpoint/2010/main" val="83064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CF7F19A-98C5-2339-D4E3-FD974D7B5DF8}"/>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ED7D30D2-B82F-EB03-6DA0-04FCC5E88A09}"/>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Canada’s Missed Opportunities – Historical Context</a:t>
            </a:r>
            <a:endParaRPr lang="en-CA" noProof="0" dirty="0"/>
          </a:p>
        </p:txBody>
      </p:sp>
      <p:sp>
        <p:nvSpPr>
          <p:cNvPr id="126" name="Google Shape;126;p14">
            <a:extLst>
              <a:ext uri="{FF2B5EF4-FFF2-40B4-BE49-F238E27FC236}">
                <a16:creationId xmlns:a16="http://schemas.microsoft.com/office/drawing/2014/main" id="{A3FE98E5-AA26-BD51-9717-A05CB9631E5C}"/>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Longstanding neglect of Indigenous IP rights.</a:t>
            </a:r>
          </a:p>
          <a:p>
            <a:pPr marL="239178" indent="-228594">
              <a:lnSpc>
                <a:spcPct val="115000"/>
              </a:lnSpc>
              <a:spcBef>
                <a:spcPts val="0"/>
              </a:spcBef>
              <a:buSzPts val="1400"/>
            </a:pPr>
            <a:r>
              <a:rPr lang="en-CA" dirty="0"/>
              <a:t>No major (or any) IP law reforms to recognize or affirm TK/TCEs.</a:t>
            </a:r>
          </a:p>
          <a:p>
            <a:pPr marL="239178" indent="-228594">
              <a:lnSpc>
                <a:spcPct val="115000"/>
              </a:lnSpc>
              <a:spcBef>
                <a:spcPts val="0"/>
              </a:spcBef>
              <a:buSzPts val="1400"/>
            </a:pPr>
            <a:r>
              <a:rPr lang="en-CA" dirty="0"/>
              <a:t>Treaties offer a turning point.</a:t>
            </a:r>
          </a:p>
          <a:p>
            <a:pPr marL="239178" indent="-228594">
              <a:lnSpc>
                <a:spcPct val="115000"/>
              </a:lnSpc>
              <a:spcBef>
                <a:spcPts val="0"/>
              </a:spcBef>
              <a:buSzPts val="1400"/>
            </a:pPr>
            <a:endParaRPr lang="en-CA" dirty="0"/>
          </a:p>
        </p:txBody>
      </p:sp>
    </p:spTree>
    <p:extLst>
      <p:ext uri="{BB962C8B-B14F-4D97-AF65-F5344CB8AC3E}">
        <p14:creationId xmlns:p14="http://schemas.microsoft.com/office/powerpoint/2010/main" val="112688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E7A772AC-4825-B22C-8F0F-51A274C807B1}"/>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BA3C2132-3375-6B42-0063-116EE281BE89}"/>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Growing Awareness and Strategic Supports</a:t>
            </a:r>
            <a:endParaRPr lang="en-CA" noProof="0" dirty="0"/>
          </a:p>
        </p:txBody>
      </p:sp>
      <p:sp>
        <p:nvSpPr>
          <p:cNvPr id="126" name="Google Shape;126;p14">
            <a:extLst>
              <a:ext uri="{FF2B5EF4-FFF2-40B4-BE49-F238E27FC236}">
                <a16:creationId xmlns:a16="http://schemas.microsoft.com/office/drawing/2014/main" id="{F507F4A9-1B1A-6750-3E77-CA3CAA14A555}"/>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Canada’s IP Strategy (ISED).</a:t>
            </a:r>
          </a:p>
          <a:p>
            <a:pPr marL="239178" indent="-228594">
              <a:lnSpc>
                <a:spcPct val="115000"/>
              </a:lnSpc>
              <a:spcBef>
                <a:spcPts val="0"/>
              </a:spcBef>
              <a:buSzPts val="1400"/>
            </a:pPr>
            <a:r>
              <a:rPr lang="en-CA" dirty="0"/>
              <a:t>IPIC professional engagement.</a:t>
            </a:r>
          </a:p>
          <a:p>
            <a:pPr marL="239178" indent="-228594">
              <a:lnSpc>
                <a:spcPct val="115000"/>
              </a:lnSpc>
              <a:spcBef>
                <a:spcPts val="0"/>
              </a:spcBef>
              <a:buSzPts val="1400"/>
            </a:pPr>
            <a:r>
              <a:rPr lang="en-CA" dirty="0"/>
              <a:t>Academic and community research readiness.</a:t>
            </a:r>
          </a:p>
        </p:txBody>
      </p:sp>
    </p:spTree>
    <p:extLst>
      <p:ext uri="{BB962C8B-B14F-4D97-AF65-F5344CB8AC3E}">
        <p14:creationId xmlns:p14="http://schemas.microsoft.com/office/powerpoint/2010/main" val="405664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847012F0-CFDB-E74F-CAA7-A960F3CF31E4}"/>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E149564F-0B8E-360D-F96F-FB00ACF51D3D}"/>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Implementation Pathways – Patents</a:t>
            </a:r>
            <a:endParaRPr lang="en-CA" noProof="0" dirty="0"/>
          </a:p>
        </p:txBody>
      </p:sp>
      <p:sp>
        <p:nvSpPr>
          <p:cNvPr id="126" name="Google Shape;126;p14">
            <a:extLst>
              <a:ext uri="{FF2B5EF4-FFF2-40B4-BE49-F238E27FC236}">
                <a16:creationId xmlns:a16="http://schemas.microsoft.com/office/drawing/2014/main" id="{98A61C37-271F-0709-B9D9-CF01ED4FBEC9}"/>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Patent Act, Rules, and Manual.</a:t>
            </a:r>
          </a:p>
          <a:p>
            <a:pPr marL="239178" indent="-228594">
              <a:lnSpc>
                <a:spcPct val="115000"/>
              </a:lnSpc>
              <a:spcBef>
                <a:spcPts val="0"/>
              </a:spcBef>
              <a:buSzPts val="1400"/>
            </a:pPr>
            <a:r>
              <a:rPr lang="en-CA" dirty="0"/>
              <a:t>Disclosure fields, guidance, examiner training.</a:t>
            </a:r>
          </a:p>
          <a:p>
            <a:pPr marL="239178" indent="-228594">
              <a:lnSpc>
                <a:spcPct val="115000"/>
              </a:lnSpc>
              <a:spcBef>
                <a:spcPts val="0"/>
              </a:spcBef>
              <a:buSzPts val="1400"/>
            </a:pPr>
            <a:r>
              <a:rPr lang="en-CA" dirty="0"/>
              <a:t>Industry concerns and practical solutions.</a:t>
            </a:r>
          </a:p>
        </p:txBody>
      </p:sp>
    </p:spTree>
    <p:extLst>
      <p:ext uri="{BB962C8B-B14F-4D97-AF65-F5344CB8AC3E}">
        <p14:creationId xmlns:p14="http://schemas.microsoft.com/office/powerpoint/2010/main" val="351492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64F63CD7-5C1F-2FC9-6903-0BA6E4B39241}"/>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DCD0C829-2054-D696-40AF-E0D53B5F04E5}"/>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Implementation Pathways – Designs</a:t>
            </a:r>
            <a:endParaRPr lang="en-CA" noProof="0" dirty="0"/>
          </a:p>
        </p:txBody>
      </p:sp>
      <p:sp>
        <p:nvSpPr>
          <p:cNvPr id="126" name="Google Shape;126;p14">
            <a:extLst>
              <a:ext uri="{FF2B5EF4-FFF2-40B4-BE49-F238E27FC236}">
                <a16:creationId xmlns:a16="http://schemas.microsoft.com/office/drawing/2014/main" id="{3C7C4570-93C9-B4FE-5E66-89D32774B7E2}"/>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Apply similar measures under RDLT Article 4.</a:t>
            </a:r>
          </a:p>
          <a:p>
            <a:pPr marL="239178" indent="-228594">
              <a:lnSpc>
                <a:spcPct val="115000"/>
              </a:lnSpc>
              <a:spcBef>
                <a:spcPts val="0"/>
              </a:spcBef>
              <a:buSzPts val="1400"/>
            </a:pPr>
            <a:r>
              <a:rPr lang="en-CA" dirty="0"/>
              <a:t>Form revisions, examiner notes, databases.</a:t>
            </a:r>
          </a:p>
        </p:txBody>
      </p:sp>
    </p:spTree>
    <p:extLst>
      <p:ext uri="{BB962C8B-B14F-4D97-AF65-F5344CB8AC3E}">
        <p14:creationId xmlns:p14="http://schemas.microsoft.com/office/powerpoint/2010/main" val="73998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F4590D30-C3D5-9927-BA51-D55AF740D994}"/>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6E44B69E-2227-1BC4-CBB3-DF0AC5455101}"/>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Beyond Patents &amp; Designs</a:t>
            </a:r>
            <a:endParaRPr lang="en-CA" noProof="0" dirty="0"/>
          </a:p>
        </p:txBody>
      </p:sp>
      <p:sp>
        <p:nvSpPr>
          <p:cNvPr id="126" name="Google Shape;126;p14">
            <a:extLst>
              <a:ext uri="{FF2B5EF4-FFF2-40B4-BE49-F238E27FC236}">
                <a16:creationId xmlns:a16="http://schemas.microsoft.com/office/drawing/2014/main" id="{25983094-98A6-38BF-6EAC-282FC9F088C5}"/>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Explore opportunities in:</a:t>
            </a:r>
          </a:p>
          <a:p>
            <a:pPr marL="848763" lvl="1" indent="-228594">
              <a:lnSpc>
                <a:spcPct val="115000"/>
              </a:lnSpc>
              <a:spcBef>
                <a:spcPts val="0"/>
              </a:spcBef>
              <a:buSzPts val="1400"/>
            </a:pPr>
            <a:r>
              <a:rPr lang="en-CA" dirty="0"/>
              <a:t>Trademarks</a:t>
            </a:r>
          </a:p>
          <a:p>
            <a:pPr marL="848763" lvl="1" indent="-228594">
              <a:lnSpc>
                <a:spcPct val="115000"/>
              </a:lnSpc>
              <a:spcBef>
                <a:spcPts val="0"/>
              </a:spcBef>
              <a:buSzPts val="1400"/>
            </a:pPr>
            <a:r>
              <a:rPr lang="en-CA" dirty="0"/>
              <a:t>Copyright</a:t>
            </a:r>
          </a:p>
          <a:p>
            <a:pPr marL="848763" lvl="1" indent="-228594">
              <a:lnSpc>
                <a:spcPct val="115000"/>
              </a:lnSpc>
              <a:spcBef>
                <a:spcPts val="0"/>
              </a:spcBef>
              <a:buSzPts val="1400"/>
            </a:pPr>
            <a:r>
              <a:rPr lang="en-CA" dirty="0"/>
              <a:t>Plant Breeders’ Rights</a:t>
            </a:r>
          </a:p>
          <a:p>
            <a:pPr marL="239178" indent="-228594">
              <a:lnSpc>
                <a:spcPct val="115000"/>
              </a:lnSpc>
              <a:spcBef>
                <a:spcPts val="0"/>
              </a:spcBef>
              <a:buSzPts val="1400"/>
            </a:pPr>
            <a:r>
              <a:rPr lang="en-CA" dirty="0"/>
              <a:t>Voluntary disclosures and database use.</a:t>
            </a:r>
          </a:p>
        </p:txBody>
      </p:sp>
    </p:spTree>
    <p:extLst>
      <p:ext uri="{BB962C8B-B14F-4D97-AF65-F5344CB8AC3E}">
        <p14:creationId xmlns:p14="http://schemas.microsoft.com/office/powerpoint/2010/main" val="60231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C8B134B5-B33F-D1F4-BE3D-6A4FA9351597}"/>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BD148302-CE3A-7EC7-D1B7-62ED92704931}"/>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Pathways to the Courts</a:t>
            </a:r>
            <a:endParaRPr lang="en-CA" noProof="0" dirty="0"/>
          </a:p>
        </p:txBody>
      </p:sp>
      <p:sp>
        <p:nvSpPr>
          <p:cNvPr id="126" name="Google Shape;126;p14">
            <a:extLst>
              <a:ext uri="{FF2B5EF4-FFF2-40B4-BE49-F238E27FC236}">
                <a16:creationId xmlns:a16="http://schemas.microsoft.com/office/drawing/2014/main" id="{E6CF4A51-E01D-C911-53CA-BE2280955624}"/>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New rules lead to new litigation.</a:t>
            </a:r>
          </a:p>
          <a:p>
            <a:pPr marL="239178" indent="-228594">
              <a:lnSpc>
                <a:spcPct val="115000"/>
              </a:lnSpc>
              <a:spcBef>
                <a:spcPts val="0"/>
              </a:spcBef>
              <a:buSzPts val="1400"/>
            </a:pPr>
            <a:r>
              <a:rPr lang="en-CA" dirty="0"/>
              <a:t>Implementation = legal issues to resolve.</a:t>
            </a:r>
          </a:p>
          <a:p>
            <a:pPr marL="239178" indent="-228594">
              <a:lnSpc>
                <a:spcPct val="115000"/>
              </a:lnSpc>
              <a:spcBef>
                <a:spcPts val="0"/>
              </a:spcBef>
              <a:buSzPts val="1400"/>
            </a:pPr>
            <a:r>
              <a:rPr lang="en-CA" dirty="0"/>
              <a:t>Courts may shape TK/TCE law.</a:t>
            </a:r>
          </a:p>
        </p:txBody>
      </p:sp>
    </p:spTree>
    <p:extLst>
      <p:ext uri="{BB962C8B-B14F-4D97-AF65-F5344CB8AC3E}">
        <p14:creationId xmlns:p14="http://schemas.microsoft.com/office/powerpoint/2010/main" val="309880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203C313-9538-D701-9A57-CB19D28573BA}"/>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EE3FB8EE-4C5E-5722-1991-3E656189C846}"/>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Conclusion</a:t>
            </a:r>
            <a:endParaRPr lang="en-CA" noProof="0" dirty="0"/>
          </a:p>
        </p:txBody>
      </p:sp>
      <p:sp>
        <p:nvSpPr>
          <p:cNvPr id="126" name="Google Shape;126;p14">
            <a:extLst>
              <a:ext uri="{FF2B5EF4-FFF2-40B4-BE49-F238E27FC236}">
                <a16:creationId xmlns:a16="http://schemas.microsoft.com/office/drawing/2014/main" id="{8A7574A6-70F6-968E-3524-26A577E08161}"/>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Treaties offer first tools to recognize Indigenous IP.</a:t>
            </a:r>
          </a:p>
          <a:p>
            <a:pPr marL="239178" indent="-228594">
              <a:lnSpc>
                <a:spcPct val="115000"/>
              </a:lnSpc>
              <a:spcBef>
                <a:spcPts val="0"/>
              </a:spcBef>
              <a:buSzPts val="1400"/>
            </a:pPr>
            <a:r>
              <a:rPr lang="en-CA" dirty="0"/>
              <a:t>Signing and implementing supports reconciliation.</a:t>
            </a:r>
          </a:p>
          <a:p>
            <a:pPr marL="239178" indent="-228594">
              <a:lnSpc>
                <a:spcPct val="115000"/>
              </a:lnSpc>
              <a:spcBef>
                <a:spcPts val="0"/>
              </a:spcBef>
              <a:buSzPts val="1400"/>
            </a:pPr>
            <a:r>
              <a:rPr lang="en-CA" dirty="0"/>
              <a:t>Pathways exist—Canada must take them.</a:t>
            </a:r>
          </a:p>
        </p:txBody>
      </p:sp>
    </p:spTree>
    <p:extLst>
      <p:ext uri="{BB962C8B-B14F-4D97-AF65-F5344CB8AC3E}">
        <p14:creationId xmlns:p14="http://schemas.microsoft.com/office/powerpoint/2010/main" val="221836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Overview</a:t>
            </a:r>
            <a:endParaRPr lang="en-CA" noProof="0" dirty="0"/>
          </a:p>
        </p:txBody>
      </p:sp>
      <p:sp>
        <p:nvSpPr>
          <p:cNvPr id="126" name="Google Shape;126;p14"/>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noProof="0" dirty="0"/>
              <a:t>Introduction</a:t>
            </a:r>
          </a:p>
          <a:p>
            <a:pPr marL="239178" indent="-228594">
              <a:lnSpc>
                <a:spcPct val="115000"/>
              </a:lnSpc>
              <a:spcBef>
                <a:spcPts val="0"/>
              </a:spcBef>
              <a:buSzPts val="1400"/>
            </a:pPr>
            <a:r>
              <a:rPr lang="en-CA" noProof="0" dirty="0"/>
              <a:t>International Treaty Developments</a:t>
            </a:r>
          </a:p>
          <a:p>
            <a:pPr marL="239178" indent="-228594">
              <a:lnSpc>
                <a:spcPct val="115000"/>
              </a:lnSpc>
              <a:spcBef>
                <a:spcPts val="0"/>
              </a:spcBef>
              <a:buSzPts val="1400"/>
            </a:pPr>
            <a:r>
              <a:rPr lang="en-CA" noProof="0" dirty="0"/>
              <a:t>Implementation Opportunities in Canada</a:t>
            </a:r>
          </a:p>
          <a:p>
            <a:pPr marL="239178" indent="-228594">
              <a:lnSpc>
                <a:spcPct val="115000"/>
              </a:lnSpc>
              <a:spcBef>
                <a:spcPts val="0"/>
              </a:spcBef>
              <a:buSzPts val="1400"/>
            </a:pPr>
            <a:r>
              <a:rPr lang="en-CA" noProof="0" dirty="0"/>
              <a:t>Practical Legal Pathways</a:t>
            </a:r>
          </a:p>
          <a:p>
            <a:pPr marL="239178" indent="-228594">
              <a:lnSpc>
                <a:spcPct val="115000"/>
              </a:lnSpc>
              <a:spcBef>
                <a:spcPts val="0"/>
              </a:spcBef>
              <a:buSzPts val="1400"/>
            </a:pPr>
            <a:r>
              <a:rPr lang="en-CA" noProof="0" dirty="0"/>
              <a:t>Conclusion: Toward Respect and Recognition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56E39DB1-7371-3D27-7651-68B707D7BFA2}"/>
            </a:ext>
          </a:extLst>
        </p:cNvPr>
        <p:cNvGrpSpPr/>
        <p:nvPr/>
      </p:nvGrpSpPr>
      <p:grpSpPr>
        <a:xfrm>
          <a:off x="0" y="0"/>
          <a:ext cx="0" cy="0"/>
          <a:chOff x="0" y="0"/>
          <a:chExt cx="0" cy="0"/>
        </a:xfrm>
      </p:grpSpPr>
      <p:pic>
        <p:nvPicPr>
          <p:cNvPr id="107" name="Google Shape;107;p13">
            <a:extLst>
              <a:ext uri="{FF2B5EF4-FFF2-40B4-BE49-F238E27FC236}">
                <a16:creationId xmlns:a16="http://schemas.microsoft.com/office/drawing/2014/main" id="{217F94B5-4083-5C23-B70C-1B7DE27EF7FC}"/>
              </a:ext>
            </a:extLst>
          </p:cNvPr>
          <p:cNvPicPr preferRelativeResize="0"/>
          <p:nvPr/>
        </p:nvPicPr>
        <p:blipFill rotWithShape="1">
          <a:blip r:embed="rId3">
            <a:alphaModFix/>
          </a:blip>
          <a:srcRect t="6479" r="556" b="15826"/>
          <a:stretch/>
        </p:blipFill>
        <p:spPr>
          <a:xfrm>
            <a:off x="1" y="152565"/>
            <a:ext cx="12200465" cy="6858000"/>
          </a:xfrm>
          <a:prstGeom prst="rect">
            <a:avLst/>
          </a:prstGeom>
          <a:noFill/>
          <a:ln>
            <a:noFill/>
          </a:ln>
        </p:spPr>
      </p:pic>
      <p:grpSp>
        <p:nvGrpSpPr>
          <p:cNvPr id="108" name="Google Shape;108;p13">
            <a:extLst>
              <a:ext uri="{FF2B5EF4-FFF2-40B4-BE49-F238E27FC236}">
                <a16:creationId xmlns:a16="http://schemas.microsoft.com/office/drawing/2014/main" id="{DC46FDA7-DFC6-4DC3-85C0-5FFAC960DA64}"/>
              </a:ext>
            </a:extLst>
          </p:cNvPr>
          <p:cNvGrpSpPr/>
          <p:nvPr/>
        </p:nvGrpSpPr>
        <p:grpSpPr>
          <a:xfrm>
            <a:off x="-22577" y="-1865"/>
            <a:ext cx="12223044" cy="6874781"/>
            <a:chOff x="-16933" y="-1866"/>
            <a:chExt cx="9167283" cy="6874780"/>
          </a:xfrm>
        </p:grpSpPr>
        <p:pic>
          <p:nvPicPr>
            <p:cNvPr id="109" name="Google Shape;109;p13">
              <a:extLst>
                <a:ext uri="{FF2B5EF4-FFF2-40B4-BE49-F238E27FC236}">
                  <a16:creationId xmlns:a16="http://schemas.microsoft.com/office/drawing/2014/main" id="{A1F26B74-62B8-24BC-C281-B72CE61F90A4}"/>
                </a:ext>
              </a:extLst>
            </p:cNvPr>
            <p:cNvPicPr preferRelativeResize="0"/>
            <p:nvPr/>
          </p:nvPicPr>
          <p:blipFill rotWithShape="1">
            <a:blip r:embed="rId4">
              <a:alphaModFix/>
            </a:blip>
            <a:srcRect/>
            <a:stretch/>
          </p:blipFill>
          <p:spPr>
            <a:xfrm>
              <a:off x="-8466" y="6644961"/>
              <a:ext cx="9158816" cy="227953"/>
            </a:xfrm>
            <a:prstGeom prst="rect">
              <a:avLst/>
            </a:prstGeom>
            <a:noFill/>
            <a:ln>
              <a:noFill/>
            </a:ln>
          </p:spPr>
        </p:pic>
        <p:sp>
          <p:nvSpPr>
            <p:cNvPr id="110" name="Google Shape;110;p13">
              <a:extLst>
                <a:ext uri="{FF2B5EF4-FFF2-40B4-BE49-F238E27FC236}">
                  <a16:creationId xmlns:a16="http://schemas.microsoft.com/office/drawing/2014/main" id="{F7C5E943-2352-6581-9C0C-B3264FBE52D3}"/>
                </a:ext>
              </a:extLst>
            </p:cNvPr>
            <p:cNvSpPr/>
            <p:nvPr/>
          </p:nvSpPr>
          <p:spPr>
            <a:xfrm>
              <a:off x="-6644" y="5644444"/>
              <a:ext cx="9156993" cy="1001888"/>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r>
                <a:rPr lang="en-CA" sz="3200" dirty="0">
                  <a:solidFill>
                    <a:schemeClr val="dk1"/>
                  </a:solidFill>
                  <a:latin typeface="Times"/>
                  <a:ea typeface="Times"/>
                  <a:cs typeface="Times"/>
                  <a:sym typeface="Times"/>
                </a:rPr>
                <a:t> </a:t>
              </a:r>
              <a:endParaRPr lang="en-CA" sz="2400" dirty="0"/>
            </a:p>
          </p:txBody>
        </p:sp>
        <p:pic>
          <p:nvPicPr>
            <p:cNvPr id="111" name="Google Shape;111;p13" descr="uOttawa_HOR_WHITE.png">
              <a:extLst>
                <a:ext uri="{FF2B5EF4-FFF2-40B4-BE49-F238E27FC236}">
                  <a16:creationId xmlns:a16="http://schemas.microsoft.com/office/drawing/2014/main" id="{60E6BD05-7073-962F-AF13-013FCB0BF55C}"/>
                </a:ext>
              </a:extLst>
            </p:cNvPr>
            <p:cNvPicPr preferRelativeResize="0"/>
            <p:nvPr/>
          </p:nvPicPr>
          <p:blipFill rotWithShape="1">
            <a:blip r:embed="rId5">
              <a:alphaModFix/>
            </a:blip>
            <a:srcRect/>
            <a:stretch/>
          </p:blipFill>
          <p:spPr>
            <a:xfrm>
              <a:off x="7380312" y="5857542"/>
              <a:ext cx="1527048" cy="544576"/>
            </a:xfrm>
            <a:prstGeom prst="rect">
              <a:avLst/>
            </a:prstGeom>
            <a:noFill/>
            <a:ln>
              <a:noFill/>
            </a:ln>
          </p:spPr>
        </p:pic>
        <p:pic>
          <p:nvPicPr>
            <p:cNvPr id="112" name="Google Shape;112;p13">
              <a:extLst>
                <a:ext uri="{FF2B5EF4-FFF2-40B4-BE49-F238E27FC236}">
                  <a16:creationId xmlns:a16="http://schemas.microsoft.com/office/drawing/2014/main" id="{DF02EAC6-B753-7FE8-1C30-E280FC610E2A}"/>
                </a:ext>
              </a:extLst>
            </p:cNvPr>
            <p:cNvPicPr preferRelativeResize="0"/>
            <p:nvPr/>
          </p:nvPicPr>
          <p:blipFill rotWithShape="1">
            <a:blip r:embed="rId6">
              <a:alphaModFix/>
            </a:blip>
            <a:srcRect/>
            <a:stretch/>
          </p:blipFill>
          <p:spPr>
            <a:xfrm>
              <a:off x="-16933" y="-1866"/>
              <a:ext cx="9167283" cy="431881"/>
            </a:xfrm>
            <a:prstGeom prst="rect">
              <a:avLst/>
            </a:prstGeom>
            <a:noFill/>
            <a:ln>
              <a:noFill/>
            </a:ln>
          </p:spPr>
        </p:pic>
      </p:grpSp>
      <p:sp>
        <p:nvSpPr>
          <p:cNvPr id="113" name="Google Shape;113;p13">
            <a:extLst>
              <a:ext uri="{FF2B5EF4-FFF2-40B4-BE49-F238E27FC236}">
                <a16:creationId xmlns:a16="http://schemas.microsoft.com/office/drawing/2014/main" id="{4A5DE960-C24F-8B14-6B80-3405D64E4867}"/>
              </a:ext>
            </a:extLst>
          </p:cNvPr>
          <p:cNvSpPr txBox="1"/>
          <p:nvPr/>
        </p:nvSpPr>
        <p:spPr>
          <a:xfrm>
            <a:off x="154628" y="5731530"/>
            <a:ext cx="6048672" cy="821604"/>
          </a:xfrm>
          <a:prstGeom prst="rect">
            <a:avLst/>
          </a:prstGeom>
          <a:noFill/>
          <a:ln>
            <a:noFill/>
          </a:ln>
        </p:spPr>
        <p:txBody>
          <a:bodyPr spcFirstLastPara="1" wrap="square" lIns="121900" tIns="60933" rIns="121900" bIns="60933" anchor="t" anchorCtr="0">
            <a:noAutofit/>
          </a:bodyPr>
          <a:lstStyle/>
          <a:p>
            <a:r>
              <a:rPr lang="en-CA" sz="1600" b="1" dirty="0">
                <a:solidFill>
                  <a:schemeClr val="lt1"/>
                </a:solidFill>
                <a:latin typeface="Roboto"/>
                <a:ea typeface="Roboto"/>
                <a:cs typeface="Roboto"/>
                <a:sym typeface="Roboto"/>
              </a:rPr>
              <a:t>Centre de recherche </a:t>
            </a:r>
            <a:r>
              <a:rPr lang="en-CA" sz="1600" b="1" dirty="0" err="1">
                <a:solidFill>
                  <a:schemeClr val="lt1"/>
                </a:solidFill>
                <a:latin typeface="Roboto"/>
                <a:ea typeface="Roboto"/>
                <a:cs typeface="Roboto"/>
                <a:sym typeface="Roboto"/>
              </a:rPr>
              <a:t>en</a:t>
            </a:r>
            <a:r>
              <a:rPr lang="en-CA" sz="1600" b="1" dirty="0">
                <a:solidFill>
                  <a:schemeClr val="lt1"/>
                </a:solidFill>
                <a:latin typeface="Roboto"/>
                <a:ea typeface="Roboto"/>
                <a:cs typeface="Roboto"/>
                <a:sym typeface="Roboto"/>
              </a:rPr>
              <a:t> droit, </a:t>
            </a:r>
            <a:r>
              <a:rPr lang="en-CA" sz="1600" b="1" dirty="0" err="1">
                <a:solidFill>
                  <a:schemeClr val="lt1"/>
                </a:solidFill>
                <a:latin typeface="Roboto"/>
                <a:ea typeface="Roboto"/>
                <a:cs typeface="Roboto"/>
                <a:sym typeface="Roboto"/>
              </a:rPr>
              <a:t>technologie</a:t>
            </a:r>
            <a:r>
              <a:rPr lang="en-CA" sz="1600" b="1" dirty="0">
                <a:solidFill>
                  <a:schemeClr val="lt1"/>
                </a:solidFill>
                <a:latin typeface="Roboto"/>
                <a:ea typeface="Roboto"/>
                <a:cs typeface="Roboto"/>
                <a:sym typeface="Roboto"/>
              </a:rPr>
              <a:t> et société</a:t>
            </a:r>
          </a:p>
          <a:p>
            <a:r>
              <a:rPr lang="en-CA" sz="1600" b="1" dirty="0">
                <a:solidFill>
                  <a:schemeClr val="lt1"/>
                </a:solidFill>
                <a:latin typeface="Roboto"/>
                <a:ea typeface="Roboto"/>
                <a:cs typeface="Roboto"/>
                <a:sym typeface="Roboto"/>
              </a:rPr>
              <a:t>Centre for Law, Technology and Society</a:t>
            </a:r>
          </a:p>
          <a:p>
            <a:r>
              <a:rPr lang="en-CA" sz="1600" b="1" dirty="0" err="1">
                <a:solidFill>
                  <a:schemeClr val="lt1"/>
                </a:solidFill>
                <a:latin typeface="Roboto"/>
                <a:ea typeface="Roboto"/>
                <a:cs typeface="Roboto"/>
                <a:sym typeface="Roboto"/>
              </a:rPr>
              <a:t>droittech.uOttawa.ca</a:t>
            </a:r>
            <a:r>
              <a:rPr lang="en-CA" sz="1600" b="1" dirty="0">
                <a:solidFill>
                  <a:schemeClr val="lt1"/>
                </a:solidFill>
                <a:latin typeface="Roboto"/>
                <a:ea typeface="Roboto"/>
                <a:cs typeface="Roboto"/>
                <a:sym typeface="Roboto"/>
              </a:rPr>
              <a:t>   |   </a:t>
            </a:r>
            <a:r>
              <a:rPr lang="en-CA" sz="1600" b="1" dirty="0" err="1">
                <a:solidFill>
                  <a:schemeClr val="lt1"/>
                </a:solidFill>
                <a:latin typeface="Roboto"/>
                <a:ea typeface="Roboto"/>
                <a:cs typeface="Roboto"/>
                <a:sym typeface="Roboto"/>
              </a:rPr>
              <a:t>techlaw.uOttawa.ca</a:t>
            </a:r>
            <a:endParaRPr lang="en-CA" sz="1600" b="1" dirty="0">
              <a:solidFill>
                <a:schemeClr val="lt1"/>
              </a:solidFill>
              <a:latin typeface="Roboto"/>
              <a:ea typeface="Roboto"/>
              <a:cs typeface="Roboto"/>
              <a:sym typeface="Roboto"/>
            </a:endParaRPr>
          </a:p>
        </p:txBody>
      </p:sp>
      <p:sp>
        <p:nvSpPr>
          <p:cNvPr id="114" name="Google Shape;114;p13">
            <a:extLst>
              <a:ext uri="{FF2B5EF4-FFF2-40B4-BE49-F238E27FC236}">
                <a16:creationId xmlns:a16="http://schemas.microsoft.com/office/drawing/2014/main" id="{0C51F2D3-95ED-2EF7-232C-E0E6BFF08025}"/>
              </a:ext>
            </a:extLst>
          </p:cNvPr>
          <p:cNvSpPr/>
          <p:nvPr/>
        </p:nvSpPr>
        <p:spPr>
          <a:xfrm>
            <a:off x="2351584" y="3861048"/>
            <a:ext cx="9650878" cy="1255636"/>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chemeClr val="dk1"/>
              </a:solidFill>
              <a:latin typeface="Times"/>
              <a:ea typeface="Times"/>
              <a:cs typeface="Times"/>
              <a:sym typeface="Times"/>
            </a:endParaRPr>
          </a:p>
        </p:txBody>
      </p:sp>
      <p:sp>
        <p:nvSpPr>
          <p:cNvPr id="115" name="Google Shape;115;p13">
            <a:extLst>
              <a:ext uri="{FF2B5EF4-FFF2-40B4-BE49-F238E27FC236}">
                <a16:creationId xmlns:a16="http://schemas.microsoft.com/office/drawing/2014/main" id="{087F9F58-7742-ECC3-6833-9837E2932EA6}"/>
              </a:ext>
            </a:extLst>
          </p:cNvPr>
          <p:cNvSpPr/>
          <p:nvPr/>
        </p:nvSpPr>
        <p:spPr>
          <a:xfrm>
            <a:off x="2251137" y="3861048"/>
            <a:ext cx="100446" cy="1276159"/>
          </a:xfrm>
          <a:prstGeom prst="rect">
            <a:avLst/>
          </a:prstGeom>
          <a:solidFill>
            <a:srgbClr val="8F001A"/>
          </a:solidFill>
          <a:ln>
            <a:noFill/>
          </a:ln>
        </p:spPr>
        <p:txBody>
          <a:bodyPr spcFirstLastPara="1" wrap="square" lIns="121900" tIns="60933" rIns="121900" bIns="60933" anchor="t" anchorCtr="0">
            <a:noAutofit/>
          </a:bodyPr>
          <a:lstStyle/>
          <a:p>
            <a:pPr algn="r">
              <a:buClr>
                <a:srgbClr val="A69C95"/>
              </a:buClr>
              <a:buSzPts val="2400"/>
            </a:pPr>
            <a:r>
              <a:rPr lang="en-CA" sz="3200" dirty="0">
                <a:solidFill>
                  <a:srgbClr val="A69C95"/>
                </a:solidFill>
                <a:latin typeface="Times"/>
                <a:ea typeface="Times"/>
                <a:cs typeface="Times"/>
                <a:sym typeface="Times"/>
              </a:rPr>
              <a:t> </a:t>
            </a:r>
            <a:endParaRPr lang="en-CA" sz="2400" dirty="0"/>
          </a:p>
        </p:txBody>
      </p:sp>
      <p:sp>
        <p:nvSpPr>
          <p:cNvPr id="116" name="Google Shape;116;p13">
            <a:extLst>
              <a:ext uri="{FF2B5EF4-FFF2-40B4-BE49-F238E27FC236}">
                <a16:creationId xmlns:a16="http://schemas.microsoft.com/office/drawing/2014/main" id="{E09FFB0D-AF11-5732-6292-05AD5D1ABE71}"/>
              </a:ext>
            </a:extLst>
          </p:cNvPr>
          <p:cNvSpPr/>
          <p:nvPr/>
        </p:nvSpPr>
        <p:spPr>
          <a:xfrm>
            <a:off x="2262024" y="2564904"/>
            <a:ext cx="104681" cy="1224136"/>
          </a:xfrm>
          <a:prstGeom prst="rect">
            <a:avLst/>
          </a:prstGeom>
          <a:solidFill>
            <a:srgbClr val="8F001A"/>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rgbClr val="A69C95"/>
              </a:solidFill>
              <a:latin typeface="Times"/>
              <a:ea typeface="Times"/>
              <a:cs typeface="Times"/>
              <a:sym typeface="Times"/>
            </a:endParaRPr>
          </a:p>
        </p:txBody>
      </p:sp>
      <p:sp>
        <p:nvSpPr>
          <p:cNvPr id="117" name="Google Shape;117;p13">
            <a:extLst>
              <a:ext uri="{FF2B5EF4-FFF2-40B4-BE49-F238E27FC236}">
                <a16:creationId xmlns:a16="http://schemas.microsoft.com/office/drawing/2014/main" id="{91E6DA26-BE32-933B-EF6F-E3E1110AE78D}"/>
              </a:ext>
            </a:extLst>
          </p:cNvPr>
          <p:cNvSpPr/>
          <p:nvPr/>
        </p:nvSpPr>
        <p:spPr>
          <a:xfrm>
            <a:off x="2351584" y="2564904"/>
            <a:ext cx="9848883" cy="1224136"/>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chemeClr val="dk1"/>
              </a:solidFill>
              <a:latin typeface="Times"/>
              <a:ea typeface="Times"/>
              <a:cs typeface="Times"/>
              <a:sym typeface="Times"/>
            </a:endParaRPr>
          </a:p>
        </p:txBody>
      </p:sp>
      <p:sp>
        <p:nvSpPr>
          <p:cNvPr id="118" name="Google Shape;118;p13">
            <a:extLst>
              <a:ext uri="{FF2B5EF4-FFF2-40B4-BE49-F238E27FC236}">
                <a16:creationId xmlns:a16="http://schemas.microsoft.com/office/drawing/2014/main" id="{24A6D99D-C2AC-033B-D71D-A17BEDE64DAC}"/>
              </a:ext>
            </a:extLst>
          </p:cNvPr>
          <p:cNvSpPr txBox="1"/>
          <p:nvPr/>
        </p:nvSpPr>
        <p:spPr>
          <a:xfrm>
            <a:off x="2496277" y="2852936"/>
            <a:ext cx="9552384" cy="728629"/>
          </a:xfrm>
          <a:prstGeom prst="rect">
            <a:avLst/>
          </a:prstGeom>
          <a:noFill/>
          <a:ln>
            <a:noFill/>
          </a:ln>
        </p:spPr>
        <p:txBody>
          <a:bodyPr spcFirstLastPara="1" wrap="square" lIns="121900" tIns="60933" rIns="121900" bIns="60933" anchor="ctr" anchorCtr="0">
            <a:noAutofit/>
          </a:bodyPr>
          <a:lstStyle/>
          <a:p>
            <a:r>
              <a:rPr lang="en-CA" sz="2000" b="1" dirty="0">
                <a:solidFill>
                  <a:schemeClr val="lt1"/>
                </a:solidFill>
                <a:latin typeface="Roboto"/>
                <a:ea typeface="Roboto"/>
                <a:cs typeface="Roboto"/>
                <a:sym typeface="Roboto"/>
              </a:rPr>
              <a:t>Opportunities for Reconciliation within Canada’s Intellectual Property System</a:t>
            </a:r>
          </a:p>
        </p:txBody>
      </p:sp>
      <p:sp>
        <p:nvSpPr>
          <p:cNvPr id="119" name="Google Shape;119;p13">
            <a:extLst>
              <a:ext uri="{FF2B5EF4-FFF2-40B4-BE49-F238E27FC236}">
                <a16:creationId xmlns:a16="http://schemas.microsoft.com/office/drawing/2014/main" id="{D5C7AC49-15B4-1FB9-A047-8BB648248A58}"/>
              </a:ext>
            </a:extLst>
          </p:cNvPr>
          <p:cNvSpPr txBox="1"/>
          <p:nvPr/>
        </p:nvSpPr>
        <p:spPr>
          <a:xfrm>
            <a:off x="2496277" y="3887696"/>
            <a:ext cx="9368399" cy="1169213"/>
          </a:xfrm>
          <a:prstGeom prst="rect">
            <a:avLst/>
          </a:prstGeom>
          <a:noFill/>
          <a:ln>
            <a:noFill/>
          </a:ln>
        </p:spPr>
        <p:txBody>
          <a:bodyPr spcFirstLastPara="1" wrap="square" lIns="121900" tIns="60933" rIns="121900" bIns="60933" anchor="ctr" anchorCtr="0">
            <a:noAutofit/>
          </a:bodyPr>
          <a:lstStyle/>
          <a:p>
            <a:pPr>
              <a:buClr>
                <a:schemeClr val="lt1"/>
              </a:buClr>
              <a:buSzPts val="1200"/>
            </a:pPr>
            <a:r>
              <a:rPr lang="en-CA" sz="1600" dirty="0">
                <a:solidFill>
                  <a:schemeClr val="lt1"/>
                </a:solidFill>
                <a:latin typeface="Roboto"/>
                <a:ea typeface="Roboto"/>
                <a:cs typeface="Roboto"/>
                <a:sym typeface="Roboto"/>
              </a:rPr>
              <a:t>Jeremy de Beer</a:t>
            </a:r>
          </a:p>
          <a:p>
            <a:pPr>
              <a:buClr>
                <a:schemeClr val="lt1"/>
              </a:buClr>
              <a:buSzPts val="1200"/>
            </a:pPr>
            <a:r>
              <a:rPr lang="en-CA" sz="1600" i="1" dirty="0">
                <a:solidFill>
                  <a:schemeClr val="lt1"/>
                </a:solidFill>
                <a:latin typeface="Roboto"/>
                <a:ea typeface="Roboto"/>
                <a:cs typeface="Roboto"/>
                <a:sym typeface="Roboto"/>
              </a:rPr>
              <a:t>Tier 1 Canada Research Chair in Innovation and Intellectual Property Law and Full Professor</a:t>
            </a:r>
          </a:p>
          <a:p>
            <a:pPr>
              <a:buClr>
                <a:schemeClr val="lt1"/>
              </a:buClr>
              <a:buSzPts val="1200"/>
            </a:pPr>
            <a:r>
              <a:rPr lang="en-CA" sz="1600" dirty="0">
                <a:solidFill>
                  <a:schemeClr val="lt1"/>
                </a:solidFill>
                <a:latin typeface="Roboto"/>
                <a:ea typeface="Roboto"/>
                <a:cs typeface="Roboto"/>
                <a:sym typeface="Roboto"/>
              </a:rPr>
              <a:t>Workshop on Reconciliation and the United Nations Declaration Act: Indigenous Intellectual Property in Canada and International Developments (Moncton, NB, May 27, 2025)</a:t>
            </a:r>
            <a:endParaRPr lang="en-CA" sz="2400" dirty="0">
              <a:latin typeface="Roboto"/>
              <a:ea typeface="Roboto"/>
              <a:cs typeface="Roboto"/>
              <a:sym typeface="Roboto"/>
            </a:endParaRPr>
          </a:p>
        </p:txBody>
      </p:sp>
      <p:sp>
        <p:nvSpPr>
          <p:cNvPr id="2" name="Google Shape;116;p13">
            <a:extLst>
              <a:ext uri="{FF2B5EF4-FFF2-40B4-BE49-F238E27FC236}">
                <a16:creationId xmlns:a16="http://schemas.microsoft.com/office/drawing/2014/main" id="{805051EA-CB3F-8B5D-3C8A-11928EB2B25C}"/>
              </a:ext>
            </a:extLst>
          </p:cNvPr>
          <p:cNvSpPr/>
          <p:nvPr/>
        </p:nvSpPr>
        <p:spPr>
          <a:xfrm>
            <a:off x="2284601" y="1268760"/>
            <a:ext cx="104681" cy="1224136"/>
          </a:xfrm>
          <a:prstGeom prst="rect">
            <a:avLst/>
          </a:prstGeom>
          <a:solidFill>
            <a:srgbClr val="8F001A"/>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rgbClr val="A69C95"/>
              </a:solidFill>
              <a:latin typeface="Times"/>
              <a:ea typeface="Times"/>
              <a:cs typeface="Times"/>
              <a:sym typeface="Times"/>
            </a:endParaRPr>
          </a:p>
        </p:txBody>
      </p:sp>
      <p:sp>
        <p:nvSpPr>
          <p:cNvPr id="3" name="Google Shape;117;p13">
            <a:extLst>
              <a:ext uri="{FF2B5EF4-FFF2-40B4-BE49-F238E27FC236}">
                <a16:creationId xmlns:a16="http://schemas.microsoft.com/office/drawing/2014/main" id="{E6D655A8-FB10-AFF2-5777-B6AC269D4B34}"/>
              </a:ext>
            </a:extLst>
          </p:cNvPr>
          <p:cNvSpPr/>
          <p:nvPr/>
        </p:nvSpPr>
        <p:spPr>
          <a:xfrm>
            <a:off x="2374161" y="1268760"/>
            <a:ext cx="9848883" cy="1224136"/>
          </a:xfrm>
          <a:prstGeom prst="rect">
            <a:avLst/>
          </a:prstGeom>
          <a:solidFill>
            <a:schemeClr val="dk1">
              <a:alpha val="74901"/>
            </a:schemeClr>
          </a:solidFill>
          <a:ln>
            <a:noFill/>
          </a:ln>
        </p:spPr>
        <p:txBody>
          <a:bodyPr spcFirstLastPara="1" wrap="square" lIns="121900" tIns="60933" rIns="121900" bIns="60933" anchor="t" anchorCtr="0">
            <a:noAutofit/>
          </a:bodyPr>
          <a:lstStyle/>
          <a:p>
            <a:pPr algn="r">
              <a:buClr>
                <a:schemeClr val="dk1"/>
              </a:buClr>
              <a:buSzPts val="2400"/>
            </a:pPr>
            <a:endParaRPr lang="en-CA" sz="3200" dirty="0">
              <a:solidFill>
                <a:schemeClr val="dk1"/>
              </a:solidFill>
              <a:latin typeface="Times"/>
              <a:ea typeface="Times"/>
              <a:cs typeface="Times"/>
              <a:sym typeface="Times"/>
            </a:endParaRPr>
          </a:p>
        </p:txBody>
      </p:sp>
      <p:sp>
        <p:nvSpPr>
          <p:cNvPr id="4" name="Google Shape;118;p13">
            <a:extLst>
              <a:ext uri="{FF2B5EF4-FFF2-40B4-BE49-F238E27FC236}">
                <a16:creationId xmlns:a16="http://schemas.microsoft.com/office/drawing/2014/main" id="{9219BB0E-2D5F-6297-3052-770298A3D0E3}"/>
              </a:ext>
            </a:extLst>
          </p:cNvPr>
          <p:cNvSpPr txBox="1"/>
          <p:nvPr/>
        </p:nvSpPr>
        <p:spPr>
          <a:xfrm>
            <a:off x="2518854" y="1556792"/>
            <a:ext cx="9552384" cy="728629"/>
          </a:xfrm>
          <a:prstGeom prst="rect">
            <a:avLst/>
          </a:prstGeom>
          <a:noFill/>
          <a:ln>
            <a:noFill/>
          </a:ln>
        </p:spPr>
        <p:txBody>
          <a:bodyPr spcFirstLastPara="1" wrap="square" lIns="121900" tIns="60933" rIns="121900" bIns="60933" anchor="ctr" anchorCtr="0">
            <a:noAutofit/>
          </a:bodyPr>
          <a:lstStyle/>
          <a:p>
            <a:r>
              <a:rPr lang="en-CA" sz="3200" b="1" dirty="0">
                <a:solidFill>
                  <a:schemeClr val="lt1"/>
                </a:solidFill>
                <a:latin typeface="Roboto"/>
                <a:ea typeface="Roboto"/>
                <a:cs typeface="Roboto"/>
                <a:sym typeface="Roboto"/>
              </a:rPr>
              <a:t>Intellectual Property and Indigenous Knowledge</a:t>
            </a:r>
          </a:p>
          <a:p>
            <a:r>
              <a:rPr lang="en-CA" sz="3200" b="1" dirty="0">
                <a:solidFill>
                  <a:schemeClr val="lt1"/>
                </a:solidFill>
                <a:latin typeface="Roboto"/>
                <a:ea typeface="Roboto"/>
                <a:cs typeface="Roboto"/>
                <a:sym typeface="Roboto"/>
              </a:rPr>
              <a:t>of Genetic Resources and Cultural Expressions</a:t>
            </a:r>
            <a:endParaRPr lang="en-CA" sz="3200" b="1" dirty="0">
              <a:solidFill>
                <a:srgbClr val="ACA39A"/>
              </a:solidFill>
              <a:latin typeface="Roboto"/>
              <a:ea typeface="Roboto"/>
              <a:cs typeface="Roboto"/>
              <a:sym typeface="Roboto"/>
            </a:endParaRPr>
          </a:p>
        </p:txBody>
      </p:sp>
    </p:spTree>
    <p:extLst>
      <p:ext uri="{BB962C8B-B14F-4D97-AF65-F5344CB8AC3E}">
        <p14:creationId xmlns:p14="http://schemas.microsoft.com/office/powerpoint/2010/main" val="7772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9E82F7CE-5555-4948-9EC3-8DA5462B7E85}"/>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E33B265B-3BFC-131B-8065-FCB9ACC6A6FC}"/>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Introduction</a:t>
            </a:r>
            <a:endParaRPr lang="en-CA" noProof="0" dirty="0"/>
          </a:p>
        </p:txBody>
      </p:sp>
      <p:sp>
        <p:nvSpPr>
          <p:cNvPr id="126" name="Google Shape;126;p14">
            <a:extLst>
              <a:ext uri="{FF2B5EF4-FFF2-40B4-BE49-F238E27FC236}">
                <a16:creationId xmlns:a16="http://schemas.microsoft.com/office/drawing/2014/main" id="{0D74DF6E-34BE-08CD-53DA-977DD89B5FF2}"/>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noProof="0" dirty="0"/>
              <a:t>Two new WIPO treaties offer opportunities to begin reconciling Indigenous knowledge governance with Canada’s IP system.</a:t>
            </a:r>
          </a:p>
          <a:p>
            <a:pPr marL="239178" indent="-228594">
              <a:lnSpc>
                <a:spcPct val="115000"/>
              </a:lnSpc>
              <a:spcBef>
                <a:spcPts val="0"/>
              </a:spcBef>
              <a:buSzPts val="1400"/>
            </a:pPr>
            <a:r>
              <a:rPr lang="en-CA" noProof="0" dirty="0"/>
              <a:t>Builds on UNDRIP Article 31’s recognition of Indigenous rights over TK and TCEs.</a:t>
            </a:r>
          </a:p>
          <a:p>
            <a:pPr marL="239178" indent="-228594">
              <a:lnSpc>
                <a:spcPct val="115000"/>
              </a:lnSpc>
              <a:spcBef>
                <a:spcPts val="0"/>
              </a:spcBef>
              <a:buSzPts val="1400"/>
            </a:pPr>
            <a:r>
              <a:rPr lang="en-CA" noProof="0" dirty="0"/>
              <a:t>Opens space for both discussion and institutional transformation.</a:t>
            </a:r>
          </a:p>
          <a:p>
            <a:pPr marL="239178" indent="-228594">
              <a:lnSpc>
                <a:spcPct val="115000"/>
              </a:lnSpc>
              <a:spcBef>
                <a:spcPts val="0"/>
              </a:spcBef>
              <a:buSzPts val="1400"/>
            </a:pPr>
            <a:endParaRPr lang="en-CA" noProof="0" dirty="0"/>
          </a:p>
        </p:txBody>
      </p:sp>
    </p:spTree>
    <p:extLst>
      <p:ext uri="{BB962C8B-B14F-4D97-AF65-F5344CB8AC3E}">
        <p14:creationId xmlns:p14="http://schemas.microsoft.com/office/powerpoint/2010/main" val="222275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82F1F22-CF0A-D659-AEF1-87DE8C0CF554}"/>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66A86B71-B94C-3824-52EC-49CEB8619558}"/>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UNDRIP Article 31</a:t>
            </a:r>
            <a:endParaRPr lang="en-CA" noProof="0" dirty="0"/>
          </a:p>
        </p:txBody>
      </p:sp>
      <p:sp>
        <p:nvSpPr>
          <p:cNvPr id="126" name="Google Shape;126;p14">
            <a:extLst>
              <a:ext uri="{FF2B5EF4-FFF2-40B4-BE49-F238E27FC236}">
                <a16:creationId xmlns:a16="http://schemas.microsoft.com/office/drawing/2014/main" id="{20AC6F6A-F32E-24BA-B2D0-8547D8E71A56}"/>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Indigenous peoples have the right to control, protect, and develop TK/TCEs.</a:t>
            </a:r>
          </a:p>
          <a:p>
            <a:pPr marL="239178" indent="-228594">
              <a:lnSpc>
                <a:spcPct val="115000"/>
              </a:lnSpc>
              <a:spcBef>
                <a:spcPts val="0"/>
              </a:spcBef>
              <a:buSzPts val="1400"/>
            </a:pPr>
            <a:r>
              <a:rPr lang="en-CA" dirty="0"/>
              <a:t>States must take effective measures to recognize and protect these rights.</a:t>
            </a:r>
          </a:p>
        </p:txBody>
      </p:sp>
    </p:spTree>
    <p:extLst>
      <p:ext uri="{BB962C8B-B14F-4D97-AF65-F5344CB8AC3E}">
        <p14:creationId xmlns:p14="http://schemas.microsoft.com/office/powerpoint/2010/main" val="282974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727E9665-3D89-B3D8-1A7B-E5DA480580C9}"/>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8B1C7599-FEF0-1C18-6C18-4CE7CFB0B11F}"/>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UNDRIP Article 31</a:t>
            </a:r>
            <a:endParaRPr lang="en-CA" noProof="0" dirty="0"/>
          </a:p>
        </p:txBody>
      </p:sp>
      <p:sp>
        <p:nvSpPr>
          <p:cNvPr id="126" name="Google Shape;126;p14">
            <a:extLst>
              <a:ext uri="{FF2B5EF4-FFF2-40B4-BE49-F238E27FC236}">
                <a16:creationId xmlns:a16="http://schemas.microsoft.com/office/drawing/2014/main" id="{0E677335-EA6D-C46A-4B95-C898632CCDB6}"/>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10584" indent="0">
              <a:lnSpc>
                <a:spcPct val="115000"/>
              </a:lnSpc>
              <a:spcBef>
                <a:spcPts val="0"/>
              </a:spcBef>
              <a:buSzPts val="1400"/>
              <a:buNone/>
            </a:pPr>
            <a:r>
              <a:rPr lang="en-CA" sz="2400" dirty="0"/>
              <a:t>Indigenous peoples have the </a:t>
            </a:r>
            <a:r>
              <a:rPr lang="en-CA" sz="2400" b="1" dirty="0"/>
              <a:t>right</a:t>
            </a:r>
            <a:r>
              <a:rPr lang="en-CA" sz="2400" dirty="0"/>
              <a:t> to </a:t>
            </a:r>
            <a:r>
              <a:rPr lang="en-CA" sz="2400" b="1" dirty="0"/>
              <a:t>maintain, control, protect and develop</a:t>
            </a:r>
            <a:r>
              <a:rPr lang="en-CA" sz="2400" dirty="0"/>
              <a:t> their cultural </a:t>
            </a:r>
            <a:r>
              <a:rPr lang="en-CA" sz="2400" b="1" dirty="0"/>
              <a:t>heritage</a:t>
            </a:r>
            <a:r>
              <a:rPr lang="en-CA" sz="2400" dirty="0"/>
              <a:t>, traditional </a:t>
            </a:r>
            <a:r>
              <a:rPr lang="en-CA" sz="2400" b="1" dirty="0"/>
              <a:t>knowledge</a:t>
            </a:r>
            <a:r>
              <a:rPr lang="en-CA" sz="2400" dirty="0"/>
              <a:t> and traditional cultural </a:t>
            </a:r>
            <a:r>
              <a:rPr lang="en-CA" sz="2400" b="1" dirty="0"/>
              <a:t>expressions</a:t>
            </a:r>
            <a:r>
              <a:rPr lang="en-CA" sz="2400" dirty="0"/>
              <a:t>, as well as the manifestations of their </a:t>
            </a:r>
            <a:r>
              <a:rPr lang="en-CA" sz="2400" b="1" dirty="0"/>
              <a:t>sciences</a:t>
            </a:r>
            <a:r>
              <a:rPr lang="en-CA" sz="2400" dirty="0"/>
              <a:t>, </a:t>
            </a:r>
            <a:r>
              <a:rPr lang="en-CA" sz="2400" b="1" dirty="0"/>
              <a:t>technologies</a:t>
            </a:r>
            <a:r>
              <a:rPr lang="en-CA" sz="2400" dirty="0"/>
              <a:t> and </a:t>
            </a:r>
            <a:r>
              <a:rPr lang="en-CA" sz="2400" b="1" dirty="0"/>
              <a:t>cultures</a:t>
            </a:r>
            <a:r>
              <a:rPr lang="en-CA" sz="2400" dirty="0"/>
              <a:t>, including human and genetic resources, seeds, medicines, knowledge of the properties of fauna and flora, oral traditions, literatures, designs, sports and traditional games and visual and performing arts. They also have the right to maintain, control, protect and develop </a:t>
            </a:r>
            <a:r>
              <a:rPr lang="en-CA" sz="2400" b="1" i="1" u="sng" dirty="0"/>
              <a:t>their</a:t>
            </a:r>
            <a:r>
              <a:rPr lang="en-CA" sz="2400" b="1" u="sng" dirty="0"/>
              <a:t> intellectual property</a:t>
            </a:r>
            <a:r>
              <a:rPr lang="en-CA" sz="2400" dirty="0"/>
              <a:t> over such cultural heritage, traditional knowledge, and traditional cultural expressions.</a:t>
            </a:r>
          </a:p>
        </p:txBody>
      </p:sp>
    </p:spTree>
    <p:extLst>
      <p:ext uri="{BB962C8B-B14F-4D97-AF65-F5344CB8AC3E}">
        <p14:creationId xmlns:p14="http://schemas.microsoft.com/office/powerpoint/2010/main" val="343054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A027B02F-0CEF-ABB4-2521-5333D2022EF0}"/>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243DBCC2-FDF5-A282-73AB-9D48A4518327}"/>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Treaty on Genetic Resources and Associated TK (GRATK)</a:t>
            </a:r>
            <a:endParaRPr lang="en-CA" noProof="0" dirty="0"/>
          </a:p>
        </p:txBody>
      </p:sp>
      <p:sp>
        <p:nvSpPr>
          <p:cNvPr id="126" name="Google Shape;126;p14">
            <a:extLst>
              <a:ext uri="{FF2B5EF4-FFF2-40B4-BE49-F238E27FC236}">
                <a16:creationId xmlns:a16="http://schemas.microsoft.com/office/drawing/2014/main" id="{F65AB4C7-C33A-E114-8435-6FCF70DDE9EB}"/>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Objective: procedural and legal tools for TK/GR in patent systems.</a:t>
            </a:r>
          </a:p>
          <a:p>
            <a:pPr marL="239178" indent="-228594">
              <a:lnSpc>
                <a:spcPct val="115000"/>
              </a:lnSpc>
              <a:spcBef>
                <a:spcPts val="0"/>
              </a:spcBef>
              <a:buSzPts val="1400"/>
            </a:pPr>
            <a:r>
              <a:rPr lang="en-CA" dirty="0"/>
              <a:t>Article 3: Mandatory disclosure.</a:t>
            </a:r>
          </a:p>
          <a:p>
            <a:pPr marL="239178" indent="-228594">
              <a:lnSpc>
                <a:spcPct val="115000"/>
              </a:lnSpc>
              <a:spcBef>
                <a:spcPts val="0"/>
              </a:spcBef>
              <a:buSzPts val="1400"/>
            </a:pPr>
            <a:r>
              <a:rPr lang="en-CA" dirty="0"/>
              <a:t>Article 6: Optional national databases.</a:t>
            </a:r>
          </a:p>
          <a:p>
            <a:pPr marL="239178" indent="-228594">
              <a:lnSpc>
                <a:spcPct val="115000"/>
              </a:lnSpc>
              <a:spcBef>
                <a:spcPts val="0"/>
              </a:spcBef>
              <a:buSzPts val="1400"/>
            </a:pPr>
            <a:r>
              <a:rPr lang="en-CA" dirty="0"/>
              <a:t>Practical implications for IP practice.</a:t>
            </a:r>
          </a:p>
        </p:txBody>
      </p:sp>
    </p:spTree>
    <p:extLst>
      <p:ext uri="{BB962C8B-B14F-4D97-AF65-F5344CB8AC3E}">
        <p14:creationId xmlns:p14="http://schemas.microsoft.com/office/powerpoint/2010/main" val="353401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A72E82EA-8FE9-BADC-788D-5A8E636B55EA}"/>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C5C78915-AFA0-F997-6626-0680344EDB3F}"/>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GRATK – Article 3 Highlights</a:t>
            </a:r>
            <a:endParaRPr lang="en-CA" noProof="0" dirty="0"/>
          </a:p>
        </p:txBody>
      </p:sp>
      <p:sp>
        <p:nvSpPr>
          <p:cNvPr id="126" name="Google Shape;126;p14">
            <a:extLst>
              <a:ext uri="{FF2B5EF4-FFF2-40B4-BE49-F238E27FC236}">
                <a16:creationId xmlns:a16="http://schemas.microsoft.com/office/drawing/2014/main" id="{4333976F-5D8D-9418-BFD3-BB68C48C18A7}"/>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239178" indent="-228594">
              <a:lnSpc>
                <a:spcPct val="115000"/>
              </a:lnSpc>
              <a:spcBef>
                <a:spcPts val="0"/>
              </a:spcBef>
              <a:buSzPts val="1400"/>
            </a:pPr>
            <a:r>
              <a:rPr lang="en-CA" dirty="0"/>
              <a:t>Disclosure of source/community.</a:t>
            </a:r>
          </a:p>
          <a:p>
            <a:pPr marL="239178" indent="-228594">
              <a:lnSpc>
                <a:spcPct val="115000"/>
              </a:lnSpc>
              <a:spcBef>
                <a:spcPts val="0"/>
              </a:spcBef>
              <a:buSzPts val="1400"/>
            </a:pPr>
            <a:r>
              <a:rPr lang="en-CA" dirty="0"/>
              <a:t>Declaration if unknown.</a:t>
            </a:r>
          </a:p>
          <a:p>
            <a:pPr marL="239178" indent="-228594">
              <a:lnSpc>
                <a:spcPct val="115000"/>
              </a:lnSpc>
              <a:spcBef>
                <a:spcPts val="0"/>
              </a:spcBef>
              <a:buSzPts val="1400"/>
            </a:pPr>
            <a:r>
              <a:rPr lang="en-CA" dirty="0"/>
              <a:t>Guidance and correction mechanisms.</a:t>
            </a:r>
          </a:p>
          <a:p>
            <a:pPr marL="239178" indent="-228594">
              <a:lnSpc>
                <a:spcPct val="115000"/>
              </a:lnSpc>
              <a:spcBef>
                <a:spcPts val="0"/>
              </a:spcBef>
              <a:buSzPts val="1400"/>
            </a:pPr>
            <a:r>
              <a:rPr lang="en-CA" dirty="0"/>
              <a:t>Procedural steps with transformative potential.</a:t>
            </a:r>
          </a:p>
        </p:txBody>
      </p:sp>
    </p:spTree>
    <p:extLst>
      <p:ext uri="{BB962C8B-B14F-4D97-AF65-F5344CB8AC3E}">
        <p14:creationId xmlns:p14="http://schemas.microsoft.com/office/powerpoint/2010/main" val="397503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5396F81A-2525-A09A-5798-A35918895B91}"/>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145817F3-7E6B-8CCF-49B4-D7496B121431}"/>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GRATK – Article 3 Text</a:t>
            </a:r>
            <a:endParaRPr lang="en-CA" noProof="0" dirty="0"/>
          </a:p>
        </p:txBody>
      </p:sp>
      <p:sp>
        <p:nvSpPr>
          <p:cNvPr id="126" name="Google Shape;126;p14">
            <a:extLst>
              <a:ext uri="{FF2B5EF4-FFF2-40B4-BE49-F238E27FC236}">
                <a16:creationId xmlns:a16="http://schemas.microsoft.com/office/drawing/2014/main" id="{86ACA855-97D9-278A-9411-D8B8F9D05C98}"/>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10584" indent="0">
              <a:lnSpc>
                <a:spcPct val="115000"/>
              </a:lnSpc>
              <a:spcBef>
                <a:spcPts val="0"/>
              </a:spcBef>
              <a:buSzPts val="1400"/>
              <a:buNone/>
            </a:pPr>
            <a:r>
              <a:rPr lang="en-CA" dirty="0"/>
              <a:t>3.2 Where the claimed </a:t>
            </a:r>
            <a:r>
              <a:rPr lang="en-CA" b="1" dirty="0"/>
              <a:t>invention</a:t>
            </a:r>
            <a:r>
              <a:rPr lang="en-CA" dirty="0"/>
              <a:t> in a patent application is </a:t>
            </a:r>
            <a:r>
              <a:rPr lang="en-CA" b="1" dirty="0"/>
              <a:t>based on</a:t>
            </a:r>
            <a:r>
              <a:rPr lang="en-CA" dirty="0"/>
              <a:t> </a:t>
            </a:r>
            <a:r>
              <a:rPr lang="en-CA" b="1" dirty="0"/>
              <a:t>traditional knowledge associated with genetic resources</a:t>
            </a:r>
            <a:r>
              <a:rPr lang="en-CA" dirty="0"/>
              <a:t>, each Contracting Party </a:t>
            </a:r>
            <a:r>
              <a:rPr lang="en-CA" b="1" dirty="0"/>
              <a:t>shall require applicants to disclose</a:t>
            </a:r>
            <a:r>
              <a:rPr lang="en-CA" dirty="0"/>
              <a:t>:</a:t>
            </a:r>
          </a:p>
          <a:p>
            <a:pPr marL="10584" indent="0">
              <a:lnSpc>
                <a:spcPct val="115000"/>
              </a:lnSpc>
              <a:spcBef>
                <a:spcPts val="0"/>
              </a:spcBef>
              <a:buSzPts val="1400"/>
              <a:buNone/>
            </a:pPr>
            <a:r>
              <a:rPr lang="en-CA" dirty="0"/>
              <a:t>(a) </a:t>
            </a:r>
            <a:r>
              <a:rPr lang="en-CA" b="1" dirty="0"/>
              <a:t>the Indigenous Peoples or local community</a:t>
            </a:r>
            <a:r>
              <a:rPr lang="en-CA" dirty="0"/>
              <a:t>, as applicable, who provided the traditional knowledge associated with genetic resources</a:t>
            </a:r>
          </a:p>
          <a:p>
            <a:pPr marL="10584" indent="0">
              <a:lnSpc>
                <a:spcPct val="115000"/>
              </a:lnSpc>
              <a:spcBef>
                <a:spcPts val="0"/>
              </a:spcBef>
              <a:buSzPts val="1400"/>
              <a:buNone/>
            </a:pPr>
            <a:r>
              <a:rPr lang="en-CA" dirty="0"/>
              <a:t>(b) in cases where the information in Article 3.2(a) is not known to the applicant, or where Article 3.2(a) does not apply, </a:t>
            </a:r>
            <a:r>
              <a:rPr lang="en-CA" b="1" dirty="0"/>
              <a:t>the source of the traditional knowledge</a:t>
            </a:r>
            <a:r>
              <a:rPr lang="en-CA" dirty="0"/>
              <a:t> associated with genetic resources.</a:t>
            </a:r>
          </a:p>
          <a:p>
            <a:pPr marL="524934" indent="-514350">
              <a:lnSpc>
                <a:spcPct val="115000"/>
              </a:lnSpc>
              <a:spcBef>
                <a:spcPts val="0"/>
              </a:spcBef>
              <a:buSzPts val="1400"/>
              <a:buAutoNum type="alphaLcParenBoth"/>
            </a:pPr>
            <a:endParaRPr lang="en-CA" dirty="0"/>
          </a:p>
          <a:p>
            <a:pPr marL="10584" indent="0">
              <a:lnSpc>
                <a:spcPct val="115000"/>
              </a:lnSpc>
              <a:spcBef>
                <a:spcPts val="0"/>
              </a:spcBef>
              <a:buSzPts val="1400"/>
              <a:buNone/>
            </a:pPr>
            <a:endParaRPr lang="en-CA" dirty="0"/>
          </a:p>
        </p:txBody>
      </p:sp>
    </p:spTree>
    <p:extLst>
      <p:ext uri="{BB962C8B-B14F-4D97-AF65-F5344CB8AC3E}">
        <p14:creationId xmlns:p14="http://schemas.microsoft.com/office/powerpoint/2010/main" val="268492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4947BFD6-EFC0-2FB1-0448-AE08E74AE586}"/>
            </a:ext>
          </a:extLst>
        </p:cNvPr>
        <p:cNvGrpSpPr/>
        <p:nvPr/>
      </p:nvGrpSpPr>
      <p:grpSpPr>
        <a:xfrm>
          <a:off x="0" y="0"/>
          <a:ext cx="0" cy="0"/>
          <a:chOff x="0" y="0"/>
          <a:chExt cx="0" cy="0"/>
        </a:xfrm>
      </p:grpSpPr>
      <p:sp>
        <p:nvSpPr>
          <p:cNvPr id="125" name="Google Shape;125;p14">
            <a:extLst>
              <a:ext uri="{FF2B5EF4-FFF2-40B4-BE49-F238E27FC236}">
                <a16:creationId xmlns:a16="http://schemas.microsoft.com/office/drawing/2014/main" id="{2E00714F-804A-123E-FECA-83E71EE02B8D}"/>
              </a:ext>
            </a:extLst>
          </p:cNvPr>
          <p:cNvSpPr txBox="1">
            <a:spLocks noGrp="1"/>
          </p:cNvSpPr>
          <p:nvPr>
            <p:ph type="title"/>
          </p:nvPr>
        </p:nvSpPr>
        <p:spPr>
          <a:xfrm>
            <a:off x="550333" y="692696"/>
            <a:ext cx="10366176" cy="864096"/>
          </a:xfrm>
          <a:prstGeom prst="rect">
            <a:avLst/>
          </a:prstGeom>
          <a:noFill/>
          <a:ln>
            <a:noFill/>
          </a:ln>
        </p:spPr>
        <p:txBody>
          <a:bodyPr spcFirstLastPara="1" vert="horz" wrap="square" lIns="121900" tIns="60933" rIns="121900" bIns="60933" rtlCol="0" anchor="ctr" anchorCtr="0">
            <a:noAutofit/>
          </a:bodyPr>
          <a:lstStyle/>
          <a:p>
            <a:r>
              <a:rPr lang="en-CA" dirty="0"/>
              <a:t>GRATK – Article 3 Text</a:t>
            </a:r>
            <a:endParaRPr lang="en-CA" noProof="0" dirty="0"/>
          </a:p>
        </p:txBody>
      </p:sp>
      <p:sp>
        <p:nvSpPr>
          <p:cNvPr id="126" name="Google Shape;126;p14">
            <a:extLst>
              <a:ext uri="{FF2B5EF4-FFF2-40B4-BE49-F238E27FC236}">
                <a16:creationId xmlns:a16="http://schemas.microsoft.com/office/drawing/2014/main" id="{0EAA20DB-6EAF-E880-35E9-2D3A60F868F3}"/>
              </a:ext>
            </a:extLst>
          </p:cNvPr>
          <p:cNvSpPr txBox="1">
            <a:spLocks noGrp="1"/>
          </p:cNvSpPr>
          <p:nvPr>
            <p:ph type="body" idx="1"/>
          </p:nvPr>
        </p:nvSpPr>
        <p:spPr>
          <a:xfrm>
            <a:off x="527381" y="1700808"/>
            <a:ext cx="10363200" cy="3753544"/>
          </a:xfrm>
          <a:prstGeom prst="rect">
            <a:avLst/>
          </a:prstGeom>
          <a:noFill/>
          <a:ln>
            <a:noFill/>
          </a:ln>
        </p:spPr>
        <p:txBody>
          <a:bodyPr spcFirstLastPara="1" vert="horz" wrap="square" lIns="121900" tIns="60933" rIns="121900" bIns="60933" rtlCol="0" anchor="t" anchorCtr="0">
            <a:noAutofit/>
          </a:bodyPr>
          <a:lstStyle/>
          <a:p>
            <a:pPr marL="10584" indent="0">
              <a:lnSpc>
                <a:spcPct val="115000"/>
              </a:lnSpc>
              <a:spcBef>
                <a:spcPts val="0"/>
              </a:spcBef>
              <a:buSzPts val="1400"/>
              <a:buNone/>
            </a:pPr>
            <a:r>
              <a:rPr lang="en-CA" dirty="0"/>
              <a:t>3.3 In cases </a:t>
            </a:r>
            <a:r>
              <a:rPr lang="en-CA" b="1" dirty="0"/>
              <a:t>where none of the information … is known</a:t>
            </a:r>
            <a:r>
              <a:rPr lang="en-CA" dirty="0"/>
              <a:t> to the applicant, each Contracting Party </a:t>
            </a:r>
            <a:r>
              <a:rPr lang="en-CA" b="1" dirty="0"/>
              <a:t>shall require the applicant to make a declaration</a:t>
            </a:r>
            <a:r>
              <a:rPr lang="en-CA" dirty="0"/>
              <a:t> to that effect, …</a:t>
            </a:r>
          </a:p>
          <a:p>
            <a:pPr marL="10584" indent="0">
              <a:lnSpc>
                <a:spcPct val="115000"/>
              </a:lnSpc>
              <a:spcBef>
                <a:spcPts val="0"/>
              </a:spcBef>
              <a:buSzPts val="1400"/>
              <a:buNone/>
            </a:pPr>
            <a:r>
              <a:rPr lang="en-CA" dirty="0"/>
              <a:t>3.4 Contracting </a:t>
            </a:r>
            <a:r>
              <a:rPr lang="en-CA" b="1" dirty="0"/>
              <a:t>Parties shall provide guidance to patent applicants on how to meet the disclosure requirement</a:t>
            </a:r>
            <a:r>
              <a:rPr lang="en-CA" dirty="0"/>
              <a:t> as well as an opportunity for patent applicants to rectify a failure to include the minimum information … or correct any disclosures that are erroneous or incorrect.</a:t>
            </a:r>
          </a:p>
        </p:txBody>
      </p:sp>
    </p:spTree>
    <p:extLst>
      <p:ext uri="{BB962C8B-B14F-4D97-AF65-F5344CB8AC3E}">
        <p14:creationId xmlns:p14="http://schemas.microsoft.com/office/powerpoint/2010/main" val="986804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214</TotalTime>
  <Words>954</Words>
  <Application>Microsoft Macintosh PowerPoint</Application>
  <PresentationFormat>Widescreen</PresentationFormat>
  <Paragraphs>116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Roboto</vt:lpstr>
      <vt:lpstr>Times</vt:lpstr>
      <vt:lpstr>Office Theme</vt:lpstr>
      <vt:lpstr>PowerPoint Presentation</vt:lpstr>
      <vt:lpstr>Overview</vt:lpstr>
      <vt:lpstr>Introduction</vt:lpstr>
      <vt:lpstr>UNDRIP Article 31</vt:lpstr>
      <vt:lpstr>UNDRIP Article 31</vt:lpstr>
      <vt:lpstr>Treaty on Genetic Resources and Associated TK (GRATK)</vt:lpstr>
      <vt:lpstr>GRATK – Article 3 Highlights</vt:lpstr>
      <vt:lpstr>GRATK – Article 3 Text</vt:lpstr>
      <vt:lpstr>GRATK – Article 3 Text</vt:lpstr>
      <vt:lpstr>GRATK – Article 6 Highlights</vt:lpstr>
      <vt:lpstr>Riyadh Design Law Treaty (RDLT)</vt:lpstr>
      <vt:lpstr>Riyadh Design Law Treaty (RDLT)</vt:lpstr>
      <vt:lpstr>Canada’s Missed Opportunities – Historical Context</vt:lpstr>
      <vt:lpstr>Growing Awareness and Strategic Supports</vt:lpstr>
      <vt:lpstr>Implementation Pathways – Patents</vt:lpstr>
      <vt:lpstr>Implementation Pathways – Designs</vt:lpstr>
      <vt:lpstr>Beyond Patents &amp; Designs</vt:lpstr>
      <vt:lpstr>Pathways to the Courts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Jeremy de Beer</dc:creator>
  <cp:lastModifiedBy>Jeremy de Beer</cp:lastModifiedBy>
  <cp:revision>1</cp:revision>
  <dcterms:created xsi:type="dcterms:W3CDTF">2025-03-28T21:58:29Z</dcterms:created>
  <dcterms:modified xsi:type="dcterms:W3CDTF">2025-05-27T15:12:00Z</dcterms:modified>
</cp:coreProperties>
</file>