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87" r:id="rId5"/>
  </p:sldMasterIdLst>
  <p:notesMasterIdLst>
    <p:notesMasterId r:id="rId22"/>
  </p:notesMasterIdLst>
  <p:handoutMasterIdLst>
    <p:handoutMasterId r:id="rId23"/>
  </p:handoutMasterIdLst>
  <p:sldIdLst>
    <p:sldId id="260" r:id="rId6"/>
    <p:sldId id="404" r:id="rId7"/>
    <p:sldId id="403" r:id="rId8"/>
    <p:sldId id="372" r:id="rId9"/>
    <p:sldId id="390" r:id="rId10"/>
    <p:sldId id="405" r:id="rId11"/>
    <p:sldId id="406" r:id="rId12"/>
    <p:sldId id="400" r:id="rId13"/>
    <p:sldId id="257" r:id="rId14"/>
    <p:sldId id="402" r:id="rId15"/>
    <p:sldId id="391" r:id="rId16"/>
    <p:sldId id="392" r:id="rId17"/>
    <p:sldId id="393" r:id="rId18"/>
    <p:sldId id="261" r:id="rId19"/>
    <p:sldId id="407"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DD2B"/>
    <a:srgbClr val="ADE325"/>
    <a:srgbClr val="0062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397A1-9FD6-493D-8752-3BFB8CA0F4AF}" v="1" dt="2025-05-27T15:25:03.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72570" autoAdjust="0"/>
  </p:normalViewPr>
  <p:slideViewPr>
    <p:cSldViewPr>
      <p:cViewPr varScale="1">
        <p:scale>
          <a:sx n="67" d="100"/>
          <a:sy n="67" d="100"/>
        </p:scale>
        <p:origin x="48" y="129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Kathryn (elle | she, her) (ECCC)" userId="b9e9ea24-29a6-429e-9251-2b39f699f702" providerId="ADAL" clId="{4A9397A1-9FD6-493D-8752-3BFB8CA0F4AF}"/>
    <pc:docChg chg="modSld sldOrd">
      <pc:chgData name="Davis,Kathryn (elle | she, her) (ECCC)" userId="b9e9ea24-29a6-429e-9251-2b39f699f702" providerId="ADAL" clId="{4A9397A1-9FD6-493D-8752-3BFB8CA0F4AF}" dt="2025-05-27T15:25:03.340" v="4" actId="20578"/>
      <pc:docMkLst>
        <pc:docMk/>
      </pc:docMkLst>
      <pc:sldChg chg="ord">
        <pc:chgData name="Davis,Kathryn (elle | she, her) (ECCC)" userId="b9e9ea24-29a6-429e-9251-2b39f699f702" providerId="ADAL" clId="{4A9397A1-9FD6-493D-8752-3BFB8CA0F4AF}" dt="2025-05-27T15:24:45.435" v="3"/>
        <pc:sldMkLst>
          <pc:docMk/>
          <pc:sldMk cId="4173994277" sldId="400"/>
        </pc:sldMkLst>
      </pc:sldChg>
      <pc:sldChg chg="modSp">
        <pc:chgData name="Davis,Kathryn (elle | she, her) (ECCC)" userId="b9e9ea24-29a6-429e-9251-2b39f699f702" providerId="ADAL" clId="{4A9397A1-9FD6-493D-8752-3BFB8CA0F4AF}" dt="2025-05-27T15:25:03.340" v="4" actId="20578"/>
        <pc:sldMkLst>
          <pc:docMk/>
          <pc:sldMk cId="1893164885" sldId="404"/>
        </pc:sldMkLst>
        <pc:spChg chg="mod">
          <ac:chgData name="Davis,Kathryn (elle | she, her) (ECCC)" userId="b9e9ea24-29a6-429e-9251-2b39f699f702" providerId="ADAL" clId="{4A9397A1-9FD6-493D-8752-3BFB8CA0F4AF}" dt="2025-05-27T15:25:03.340" v="4" actId="20578"/>
          <ac:spMkLst>
            <pc:docMk/>
            <pc:sldMk cId="1893164885" sldId="404"/>
            <ac:spMk id="3" creationId="{F81C1AD6-A669-67F2-D8AC-34275845CAD8}"/>
          </ac:spMkLst>
        </pc:spChg>
      </pc:sldChg>
      <pc:sldChg chg="ord">
        <pc:chgData name="Davis,Kathryn (elle | she, her) (ECCC)" userId="b9e9ea24-29a6-429e-9251-2b39f699f702" providerId="ADAL" clId="{4A9397A1-9FD6-493D-8752-3BFB8CA0F4AF}" dt="2025-05-27T15:24:42.484" v="1"/>
        <pc:sldMkLst>
          <pc:docMk/>
          <pc:sldMk cId="200978374" sldId="4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68AB7F-F5C2-4481-880A-11C5D63D7422}" type="datetimeFigureOut">
              <a:rPr lang="en-US" smtClean="0"/>
              <a:t>5/27/2025</a:t>
            </a:fld>
            <a:endParaRPr lang="en-US"/>
          </a:p>
        </p:txBody>
      </p:sp>
    </p:spTree>
    <p:extLst>
      <p:ext uri="{BB962C8B-B14F-4D97-AF65-F5344CB8AC3E}">
        <p14:creationId xmlns:p14="http://schemas.microsoft.com/office/powerpoint/2010/main" val="1613225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5AE9C-D6E3-47E5-83FF-182D71AC890C}" type="datetimeFigureOut">
              <a:rPr lang="en-US" smtClean="0"/>
              <a:t>5/27/2025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B3BD9-4F37-42C1-B138-82CF88BC5BE9}" type="slidenum">
              <a:rPr lang="en-US" smtClean="0"/>
              <a:t>‹#›</a:t>
            </a:fld>
            <a:endParaRPr lang="en-US"/>
          </a:p>
        </p:txBody>
      </p:sp>
    </p:spTree>
    <p:extLst>
      <p:ext uri="{BB962C8B-B14F-4D97-AF65-F5344CB8AC3E}">
        <p14:creationId xmlns:p14="http://schemas.microsoft.com/office/powerpoint/2010/main" val="335314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2B3BD9-4F37-42C1-B138-82CF88BC5BE9}" type="slidenum">
              <a:rPr lang="en-US" smtClean="0"/>
              <a:t>1</a:t>
            </a:fld>
            <a:endParaRPr lang="en-US"/>
          </a:p>
        </p:txBody>
      </p:sp>
    </p:spTree>
    <p:extLst>
      <p:ext uri="{BB962C8B-B14F-4D97-AF65-F5344CB8AC3E}">
        <p14:creationId xmlns:p14="http://schemas.microsoft.com/office/powerpoint/2010/main" val="2890797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03033-38F0-0EB8-01A6-FEC5DEEFC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5C93B-4B13-5EC9-C290-61E3F2134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3FA09-3952-AA16-B6A2-DE53C8F8F102}"/>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718B93E-AADF-AE37-13E2-471F4C4A8C2B}"/>
              </a:ext>
            </a:extLst>
          </p:cNvPr>
          <p:cNvSpPr>
            <a:spLocks noGrp="1"/>
          </p:cNvSpPr>
          <p:nvPr>
            <p:ph type="sldNum" sz="quarter" idx="10"/>
          </p:nvPr>
        </p:nvSpPr>
        <p:spPr/>
        <p:txBody>
          <a:bodyPr/>
          <a:lstStyle/>
          <a:p>
            <a:fld id="{A812C77B-BA24-4A79-8BAF-DB8757793900}" type="slidenum">
              <a:rPr lang="en-CA" smtClean="0"/>
              <a:t>10</a:t>
            </a:fld>
            <a:endParaRPr lang="en-CA"/>
          </a:p>
        </p:txBody>
      </p:sp>
    </p:spTree>
    <p:extLst>
      <p:ext uri="{BB962C8B-B14F-4D97-AF65-F5344CB8AC3E}">
        <p14:creationId xmlns:p14="http://schemas.microsoft.com/office/powerpoint/2010/main" val="1221904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9878-96F8-00AE-8EC9-18B8B1CFA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E5A6EA-A9CD-71FD-186C-1D109C0D1E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883B8-E277-93E1-1366-424706B5B882}"/>
              </a:ext>
            </a:extLst>
          </p:cNvPr>
          <p:cNvSpPr>
            <a:spLocks noGrp="1"/>
          </p:cNvSpPr>
          <p:nvPr>
            <p:ph type="body" idx="1"/>
          </p:nvPr>
        </p:nvSpPr>
        <p:spPr/>
        <p:txBody>
          <a:bodyPr/>
          <a:lstStyle/>
          <a:p>
            <a:endParaRPr lang="en-CA" dirty="0">
              <a:ea typeface="Calibri"/>
              <a:cs typeface="Calibri"/>
            </a:endParaRPr>
          </a:p>
          <a:p>
            <a:pPr lvl="1"/>
            <a:endParaRPr lang="en-US" dirty="0"/>
          </a:p>
          <a:p>
            <a:endParaRPr lang="en-CA"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07F0581D-0461-72D9-CEA1-FAEB4CCF2882}"/>
              </a:ext>
            </a:extLst>
          </p:cNvPr>
          <p:cNvSpPr>
            <a:spLocks noGrp="1"/>
          </p:cNvSpPr>
          <p:nvPr>
            <p:ph type="sldNum" sz="quarter" idx="10"/>
          </p:nvPr>
        </p:nvSpPr>
        <p:spPr/>
        <p:txBody>
          <a:bodyPr/>
          <a:lstStyle/>
          <a:p>
            <a:fld id="{A812C77B-BA24-4A79-8BAF-DB8757793900}" type="slidenum">
              <a:rPr lang="en-CA" smtClean="0"/>
              <a:t>11</a:t>
            </a:fld>
            <a:endParaRPr lang="en-CA"/>
          </a:p>
        </p:txBody>
      </p:sp>
    </p:spTree>
    <p:extLst>
      <p:ext uri="{BB962C8B-B14F-4D97-AF65-F5344CB8AC3E}">
        <p14:creationId xmlns:p14="http://schemas.microsoft.com/office/powerpoint/2010/main" val="2449119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B2B3BD9-4F37-42C1-B138-82CF88BC5BE9}" type="slidenum">
              <a:rPr lang="en-US" smtClean="0"/>
              <a:t>12</a:t>
            </a:fld>
            <a:endParaRPr lang="en-US"/>
          </a:p>
        </p:txBody>
      </p:sp>
    </p:spTree>
    <p:extLst>
      <p:ext uri="{BB962C8B-B14F-4D97-AF65-F5344CB8AC3E}">
        <p14:creationId xmlns:p14="http://schemas.microsoft.com/office/powerpoint/2010/main" val="1548442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B2B3BD9-4F37-42C1-B138-82CF88BC5BE9}" type="slidenum">
              <a:rPr lang="en-US" smtClean="0"/>
              <a:t>13</a:t>
            </a:fld>
            <a:endParaRPr lang="en-US"/>
          </a:p>
        </p:txBody>
      </p:sp>
    </p:spTree>
    <p:extLst>
      <p:ext uri="{BB962C8B-B14F-4D97-AF65-F5344CB8AC3E}">
        <p14:creationId xmlns:p14="http://schemas.microsoft.com/office/powerpoint/2010/main" val="3728386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EB2B3BD9-4F37-42C1-B138-82CF88BC5BE9}" type="slidenum">
              <a:rPr lang="en-US" smtClean="0"/>
              <a:t>14</a:t>
            </a:fld>
            <a:endParaRPr lang="en-US"/>
          </a:p>
        </p:txBody>
      </p:sp>
    </p:spTree>
    <p:extLst>
      <p:ext uri="{BB962C8B-B14F-4D97-AF65-F5344CB8AC3E}">
        <p14:creationId xmlns:p14="http://schemas.microsoft.com/office/powerpoint/2010/main" val="411893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19C4D-603D-FFE9-2B26-15A355D259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2FC51-9749-EECE-F213-3A2C79DBF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45CBD-83DA-CB8A-07B8-C16ABA8624BD}"/>
              </a:ext>
            </a:extLst>
          </p:cNvPr>
          <p:cNvSpPr>
            <a:spLocks noGrp="1"/>
          </p:cNvSpPr>
          <p:nvPr>
            <p:ph type="body" idx="1"/>
          </p:nvPr>
        </p:nvSpPr>
        <p:spPr/>
        <p:txBody>
          <a:bodyPr/>
          <a:lstStyle/>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a:extLst>
              <a:ext uri="{FF2B5EF4-FFF2-40B4-BE49-F238E27FC236}">
                <a16:creationId xmlns:a16="http://schemas.microsoft.com/office/drawing/2014/main" id="{EF1DBF3C-0B6B-D82A-C125-DA134ED35573}"/>
              </a:ext>
            </a:extLst>
          </p:cNvPr>
          <p:cNvSpPr>
            <a:spLocks noGrp="1"/>
          </p:cNvSpPr>
          <p:nvPr>
            <p:ph type="sldNum" sz="quarter" idx="10"/>
          </p:nvPr>
        </p:nvSpPr>
        <p:spPr/>
        <p:txBody>
          <a:bodyPr/>
          <a:lstStyle/>
          <a:p>
            <a:fld id="{A812C77B-BA24-4A79-8BAF-DB8757793900}" type="slidenum">
              <a:rPr lang="en-CA" smtClean="0"/>
              <a:t>15</a:t>
            </a:fld>
            <a:endParaRPr lang="en-CA"/>
          </a:p>
        </p:txBody>
      </p:sp>
    </p:spTree>
    <p:extLst>
      <p:ext uri="{BB962C8B-B14F-4D97-AF65-F5344CB8AC3E}">
        <p14:creationId xmlns:p14="http://schemas.microsoft.com/office/powerpoint/2010/main" val="384177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2B3BD9-4F37-42C1-B138-82CF88BC5BE9}" type="slidenum">
              <a:rPr lang="en-US" smtClean="0"/>
              <a:t>16</a:t>
            </a:fld>
            <a:endParaRPr lang="en-US"/>
          </a:p>
        </p:txBody>
      </p:sp>
    </p:spTree>
    <p:extLst>
      <p:ext uri="{BB962C8B-B14F-4D97-AF65-F5344CB8AC3E}">
        <p14:creationId xmlns:p14="http://schemas.microsoft.com/office/powerpoint/2010/main" val="210376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2B3BD9-4F37-42C1-B138-82CF88BC5BE9}" type="slidenum">
              <a:rPr lang="en-US" smtClean="0"/>
              <a:t>2</a:t>
            </a:fld>
            <a:endParaRPr lang="en-US"/>
          </a:p>
        </p:txBody>
      </p:sp>
    </p:spTree>
    <p:extLst>
      <p:ext uri="{BB962C8B-B14F-4D97-AF65-F5344CB8AC3E}">
        <p14:creationId xmlns:p14="http://schemas.microsoft.com/office/powerpoint/2010/main" val="384187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2406A6-30D1-48E8-9FC2-22C5C15998A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74632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406A6-30D1-48E8-9FC2-22C5C15998A2}" type="slidenum">
              <a:rPr lang="en-US" smtClean="0"/>
              <a:t>4</a:t>
            </a:fld>
            <a:endParaRPr lang="en-US"/>
          </a:p>
        </p:txBody>
      </p:sp>
    </p:spTree>
    <p:extLst>
      <p:ext uri="{BB962C8B-B14F-4D97-AF65-F5344CB8AC3E}">
        <p14:creationId xmlns:p14="http://schemas.microsoft.com/office/powerpoint/2010/main" val="3650031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03033-38F0-0EB8-01A6-FEC5DEEFC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5C93B-4B13-5EC9-C290-61E3F2134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3FA09-3952-AA16-B6A2-DE53C8F8F1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Calibri Light"/>
              <a:ea typeface="Calibri Light"/>
              <a:cs typeface="Calibri Light"/>
            </a:endParaRPr>
          </a:p>
        </p:txBody>
      </p:sp>
      <p:sp>
        <p:nvSpPr>
          <p:cNvPr id="4" name="Slide Number Placeholder 3">
            <a:extLst>
              <a:ext uri="{FF2B5EF4-FFF2-40B4-BE49-F238E27FC236}">
                <a16:creationId xmlns:a16="http://schemas.microsoft.com/office/drawing/2014/main" id="{E718B93E-AADF-AE37-13E2-471F4C4A8C2B}"/>
              </a:ext>
            </a:extLst>
          </p:cNvPr>
          <p:cNvSpPr>
            <a:spLocks noGrp="1"/>
          </p:cNvSpPr>
          <p:nvPr>
            <p:ph type="sldNum" sz="quarter" idx="10"/>
          </p:nvPr>
        </p:nvSpPr>
        <p:spPr/>
        <p:txBody>
          <a:bodyPr/>
          <a:lstStyle/>
          <a:p>
            <a:fld id="{A812C77B-BA24-4A79-8BAF-DB8757793900}" type="slidenum">
              <a:rPr lang="en-CA" smtClean="0"/>
              <a:t>5</a:t>
            </a:fld>
            <a:endParaRPr lang="en-CA"/>
          </a:p>
        </p:txBody>
      </p:sp>
    </p:spTree>
    <p:extLst>
      <p:ext uri="{BB962C8B-B14F-4D97-AF65-F5344CB8AC3E}">
        <p14:creationId xmlns:p14="http://schemas.microsoft.com/office/powerpoint/2010/main" val="122190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BA17B-7D74-54E2-6B39-D5081CD6A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55A446-69FF-D70A-23A0-DB4EDB687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4FF66-E762-CD0A-6DCC-82ED3744F8A6}"/>
              </a:ext>
            </a:extLst>
          </p:cNvPr>
          <p:cNvSpPr>
            <a:spLocks noGrp="1"/>
          </p:cNvSpPr>
          <p:nvPr>
            <p:ph type="body" idx="1"/>
          </p:nvPr>
        </p:nvSpPr>
        <p:spPr/>
        <p:txBody>
          <a:bodyPr/>
          <a:lstStyle/>
          <a:p>
            <a:pPr marL="171450" indent="-171450">
              <a:buFont typeface="Arial" panose="020B0604020202020204" pitchFamily="34" charset="0"/>
              <a:buChar char="•"/>
            </a:pPr>
            <a:endParaRPr lang="en-US" dirty="0">
              <a:ea typeface="Calibri"/>
              <a:cs typeface="Calibri"/>
            </a:endParaRPr>
          </a:p>
        </p:txBody>
      </p:sp>
      <p:sp>
        <p:nvSpPr>
          <p:cNvPr id="4" name="Slide Number Placeholder 3">
            <a:extLst>
              <a:ext uri="{FF2B5EF4-FFF2-40B4-BE49-F238E27FC236}">
                <a16:creationId xmlns:a16="http://schemas.microsoft.com/office/drawing/2014/main" id="{A9DAE316-77C0-0FE3-D6C8-62244FB764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12C77B-BA24-4A79-8BAF-DB875779390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850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23078-EBBA-BA15-BB87-EBD809E5B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75A7C0-82AB-93F8-B620-6DFA58886C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884A25-C828-37F3-A350-901F7101FA18}"/>
              </a:ext>
            </a:extLst>
          </p:cNvPr>
          <p:cNvSpPr>
            <a:spLocks noGrp="1"/>
          </p:cNvSpPr>
          <p:nvPr>
            <p:ph type="body" idx="1"/>
          </p:nvPr>
        </p:nvSpPr>
        <p:spPr/>
        <p:txBody>
          <a:bodyPr/>
          <a:lstStyle/>
          <a:p>
            <a:pPr marL="171450" indent="-171450">
              <a:buFont typeface="Arial" panose="020B0604020202020204" pitchFamily="34" charset="0"/>
              <a:buChar char="•"/>
            </a:pPr>
            <a:endParaRPr lang="en-US" dirty="0">
              <a:ea typeface="Calibri"/>
              <a:cs typeface="Calibri"/>
            </a:endParaRPr>
          </a:p>
        </p:txBody>
      </p:sp>
      <p:sp>
        <p:nvSpPr>
          <p:cNvPr id="4" name="Slide Number Placeholder 3">
            <a:extLst>
              <a:ext uri="{FF2B5EF4-FFF2-40B4-BE49-F238E27FC236}">
                <a16:creationId xmlns:a16="http://schemas.microsoft.com/office/drawing/2014/main" id="{D48A70D8-9E2E-8ABC-0262-C7AE438CA0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12C77B-BA24-4A79-8BAF-DB875779390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158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35495-E419-E5DB-899E-89A3C14D5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1CEB1C-F748-DB51-8AD6-3D2E7B9CC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FC524-BF89-E588-D2EB-1DC694CBAEF9}"/>
              </a:ext>
            </a:extLst>
          </p:cNvPr>
          <p:cNvSpPr>
            <a:spLocks noGrp="1"/>
          </p:cNvSpPr>
          <p:nvPr>
            <p:ph type="body" idx="1"/>
          </p:nvPr>
        </p:nvSpPr>
        <p:spPr/>
        <p:txBody>
          <a:bodyPr/>
          <a:lstStyle/>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a:extLst>
              <a:ext uri="{FF2B5EF4-FFF2-40B4-BE49-F238E27FC236}">
                <a16:creationId xmlns:a16="http://schemas.microsoft.com/office/drawing/2014/main" id="{87579044-42C5-3064-16D3-731565EABFCA}"/>
              </a:ext>
            </a:extLst>
          </p:cNvPr>
          <p:cNvSpPr>
            <a:spLocks noGrp="1"/>
          </p:cNvSpPr>
          <p:nvPr>
            <p:ph type="sldNum" sz="quarter" idx="10"/>
          </p:nvPr>
        </p:nvSpPr>
        <p:spPr/>
        <p:txBody>
          <a:bodyPr/>
          <a:lstStyle/>
          <a:p>
            <a:fld id="{A812C77B-BA24-4A79-8BAF-DB8757793900}" type="slidenum">
              <a:rPr lang="en-CA" smtClean="0"/>
              <a:t>8</a:t>
            </a:fld>
            <a:endParaRPr lang="en-CA"/>
          </a:p>
        </p:txBody>
      </p:sp>
    </p:spTree>
    <p:extLst>
      <p:ext uri="{BB962C8B-B14F-4D97-AF65-F5344CB8AC3E}">
        <p14:creationId xmlns:p14="http://schemas.microsoft.com/office/powerpoint/2010/main" val="161702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300"/>
              </a:spcAft>
            </a:pPr>
            <a:endParaRPr lang="en-US" sz="2000" dirty="0">
              <a:latin typeface="Calibri Light"/>
              <a:ea typeface="Calibri"/>
              <a:cs typeface="Calibri Light"/>
            </a:endParaRPr>
          </a:p>
        </p:txBody>
      </p:sp>
      <p:sp>
        <p:nvSpPr>
          <p:cNvPr id="4" name="Slide Number Placeholder 3"/>
          <p:cNvSpPr>
            <a:spLocks noGrp="1"/>
          </p:cNvSpPr>
          <p:nvPr>
            <p:ph type="sldNum" sz="quarter" idx="5"/>
          </p:nvPr>
        </p:nvSpPr>
        <p:spPr/>
        <p:txBody>
          <a:bodyPr/>
          <a:lstStyle/>
          <a:p>
            <a:fld id="{4D2406A6-30D1-48E8-9FC2-22C5C15998A2}" type="slidenum">
              <a:rPr lang="en-US" smtClean="0"/>
              <a:t>9</a:t>
            </a:fld>
            <a:endParaRPr lang="en-US"/>
          </a:p>
        </p:txBody>
      </p:sp>
    </p:spTree>
    <p:extLst>
      <p:ext uri="{BB962C8B-B14F-4D97-AF65-F5344CB8AC3E}">
        <p14:creationId xmlns:p14="http://schemas.microsoft.com/office/powerpoint/2010/main" val="483632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7448" y="1052737"/>
            <a:ext cx="9289032" cy="1224134"/>
          </a:xfrm>
        </p:spPr>
        <p:txBody>
          <a:bodyPr>
            <a:normAutofit/>
          </a:bodyPr>
          <a:lstStyle>
            <a:lvl1pPr algn="l">
              <a:defRPr sz="3600" b="1" cap="none" baseline="0">
                <a:solidFill>
                  <a:srgbClr val="00625C"/>
                </a:solidFill>
                <a:latin typeface="+mj-lt"/>
              </a:defRPr>
            </a:lvl1pPr>
          </a:lstStyle>
          <a:p>
            <a:r>
              <a:rPr lang="en-US" dirty="0"/>
              <a:t>Place Your Title Here</a:t>
            </a:r>
          </a:p>
        </p:txBody>
      </p:sp>
      <p:sp>
        <p:nvSpPr>
          <p:cNvPr id="3" name="Subtitle 2"/>
          <p:cNvSpPr>
            <a:spLocks noGrp="1"/>
          </p:cNvSpPr>
          <p:nvPr>
            <p:ph type="subTitle" idx="1" hasCustomPrompt="1"/>
          </p:nvPr>
        </p:nvSpPr>
        <p:spPr>
          <a:xfrm>
            <a:off x="1134221" y="2420888"/>
            <a:ext cx="4601739" cy="1944216"/>
          </a:xfrm>
        </p:spPr>
        <p:txBody>
          <a:bodyPr>
            <a:normAutofit/>
          </a:bodyPr>
          <a:lstStyle>
            <a:lvl1pPr marL="0" indent="0" algn="l">
              <a:buNone/>
              <a:defRPr sz="2800" b="1">
                <a:solidFill>
                  <a:srgbClr val="0062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Place Your</a:t>
            </a:r>
            <a:br>
              <a:rPr lang="en-US" dirty="0"/>
            </a:br>
            <a:r>
              <a:rPr lang="en-US" dirty="0"/>
              <a:t>Subtitle Here</a:t>
            </a:r>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5A8E6-3C18-F6FC-95BA-7200ABEE09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006A28-C62D-92B4-4314-710906722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DC1B81-AB48-BD86-2B8E-247579425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08B8E-3853-3ADD-F4CA-DC4EB89636ED}"/>
              </a:ext>
            </a:extLst>
          </p:cNvPr>
          <p:cNvSpPr>
            <a:spLocks noGrp="1"/>
          </p:cNvSpPr>
          <p:nvPr>
            <p:ph type="dt" sz="half" idx="10"/>
          </p:nvPr>
        </p:nvSpPr>
        <p:spPr/>
        <p:txBody>
          <a:bodyPr/>
          <a:lstStyle/>
          <a:p>
            <a:fld id="{94C079E8-2175-4C04-91B6-A6205054EDE1}" type="datetimeFigureOut">
              <a:rPr lang="en-US" smtClean="0"/>
              <a:t>5/27/2025</a:t>
            </a:fld>
            <a:endParaRPr lang="en-US"/>
          </a:p>
        </p:txBody>
      </p:sp>
      <p:sp>
        <p:nvSpPr>
          <p:cNvPr id="6" name="Footer Placeholder 5">
            <a:extLst>
              <a:ext uri="{FF2B5EF4-FFF2-40B4-BE49-F238E27FC236}">
                <a16:creationId xmlns:a16="http://schemas.microsoft.com/office/drawing/2014/main" id="{46D44F46-7845-E439-02E6-1118F2F47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144C8F-62B7-2230-591A-6CC0E4380F2F}"/>
              </a:ext>
            </a:extLst>
          </p:cNvPr>
          <p:cNvSpPr>
            <a:spLocks noGrp="1"/>
          </p:cNvSpPr>
          <p:nvPr>
            <p:ph type="sldNum" sz="quarter" idx="12"/>
          </p:nvPr>
        </p:nvSpPr>
        <p:spPr/>
        <p:txBody>
          <a:bodyPr/>
          <a:lstStyle/>
          <a:p>
            <a:fld id="{15E5E466-1AFB-4136-AE16-80F0F58ADA50}" type="slidenum">
              <a:rPr lang="en-US" smtClean="0"/>
              <a:t>‹#›</a:t>
            </a:fld>
            <a:endParaRPr lang="en-US"/>
          </a:p>
        </p:txBody>
      </p:sp>
    </p:spTree>
    <p:extLst>
      <p:ext uri="{BB962C8B-B14F-4D97-AF65-F5344CB8AC3E}">
        <p14:creationId xmlns:p14="http://schemas.microsoft.com/office/powerpoint/2010/main" val="3980169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D723C-A8B9-A782-2018-3F6E486B09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E6E412-DEA3-CCDC-E69A-F41B55FFC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424B4E-7BDF-9BA9-E1D7-AF23DB862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029BA-E989-62E5-EAE7-BC241F55F7FD}"/>
              </a:ext>
            </a:extLst>
          </p:cNvPr>
          <p:cNvSpPr>
            <a:spLocks noGrp="1"/>
          </p:cNvSpPr>
          <p:nvPr>
            <p:ph type="dt" sz="half" idx="10"/>
          </p:nvPr>
        </p:nvSpPr>
        <p:spPr/>
        <p:txBody>
          <a:bodyPr/>
          <a:lstStyle/>
          <a:p>
            <a:fld id="{94C079E8-2175-4C04-91B6-A6205054EDE1}" type="datetimeFigureOut">
              <a:rPr lang="en-US" smtClean="0"/>
              <a:t>5/27/2025</a:t>
            </a:fld>
            <a:endParaRPr lang="en-US"/>
          </a:p>
        </p:txBody>
      </p:sp>
      <p:sp>
        <p:nvSpPr>
          <p:cNvPr id="6" name="Footer Placeholder 5">
            <a:extLst>
              <a:ext uri="{FF2B5EF4-FFF2-40B4-BE49-F238E27FC236}">
                <a16:creationId xmlns:a16="http://schemas.microsoft.com/office/drawing/2014/main" id="{D77A24BF-1CA6-4947-1454-5B0E88BD63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78CB2-356B-0BE6-FEEF-CBF0E5EA76D3}"/>
              </a:ext>
            </a:extLst>
          </p:cNvPr>
          <p:cNvSpPr>
            <a:spLocks noGrp="1"/>
          </p:cNvSpPr>
          <p:nvPr>
            <p:ph type="sldNum" sz="quarter" idx="12"/>
          </p:nvPr>
        </p:nvSpPr>
        <p:spPr/>
        <p:txBody>
          <a:bodyPr/>
          <a:lstStyle/>
          <a:p>
            <a:fld id="{15E5E466-1AFB-4136-AE16-80F0F58ADA50}" type="slidenum">
              <a:rPr lang="en-US" smtClean="0"/>
              <a:t>‹#›</a:t>
            </a:fld>
            <a:endParaRPr lang="en-US"/>
          </a:p>
        </p:txBody>
      </p:sp>
    </p:spTree>
    <p:extLst>
      <p:ext uri="{BB962C8B-B14F-4D97-AF65-F5344CB8AC3E}">
        <p14:creationId xmlns:p14="http://schemas.microsoft.com/office/powerpoint/2010/main" val="67304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C933-A085-F871-D5B2-A91E495320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BE76A-57BF-1F9E-C8CB-392E0334BB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313CF-DCE7-F155-0127-C3D53357F3B9}"/>
              </a:ext>
            </a:extLst>
          </p:cNvPr>
          <p:cNvSpPr>
            <a:spLocks noGrp="1"/>
          </p:cNvSpPr>
          <p:nvPr>
            <p:ph type="dt" sz="half" idx="10"/>
          </p:nvPr>
        </p:nvSpPr>
        <p:spPr/>
        <p:txBody>
          <a:bodyPr/>
          <a:lstStyle/>
          <a:p>
            <a:fld id="{94C079E8-2175-4C04-91B6-A6205054EDE1}" type="datetimeFigureOut">
              <a:rPr lang="en-US" smtClean="0"/>
              <a:t>5/27/2025</a:t>
            </a:fld>
            <a:endParaRPr lang="en-US"/>
          </a:p>
        </p:txBody>
      </p:sp>
      <p:sp>
        <p:nvSpPr>
          <p:cNvPr id="5" name="Footer Placeholder 4">
            <a:extLst>
              <a:ext uri="{FF2B5EF4-FFF2-40B4-BE49-F238E27FC236}">
                <a16:creationId xmlns:a16="http://schemas.microsoft.com/office/drawing/2014/main" id="{09153F9E-03B6-B0D9-E7F0-FB92C18B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09609-D632-F615-6835-44874CD0F3A1}"/>
              </a:ext>
            </a:extLst>
          </p:cNvPr>
          <p:cNvSpPr>
            <a:spLocks noGrp="1"/>
          </p:cNvSpPr>
          <p:nvPr>
            <p:ph type="sldNum" sz="quarter" idx="12"/>
          </p:nvPr>
        </p:nvSpPr>
        <p:spPr/>
        <p:txBody>
          <a:bodyPr/>
          <a:lstStyle/>
          <a:p>
            <a:fld id="{15E5E466-1AFB-4136-AE16-80F0F58ADA50}" type="slidenum">
              <a:rPr lang="en-US" smtClean="0"/>
              <a:t>‹#›</a:t>
            </a:fld>
            <a:endParaRPr lang="en-US"/>
          </a:p>
        </p:txBody>
      </p:sp>
    </p:spTree>
    <p:extLst>
      <p:ext uri="{BB962C8B-B14F-4D97-AF65-F5344CB8AC3E}">
        <p14:creationId xmlns:p14="http://schemas.microsoft.com/office/powerpoint/2010/main" val="1100088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6AE41-5658-C517-7AFA-2AC38F4B3B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DED5C4-B4A7-FFA9-B1C6-0FAC21D7B4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D668A-F2FB-D0C1-9E6F-8AA2C2DF955C}"/>
              </a:ext>
            </a:extLst>
          </p:cNvPr>
          <p:cNvSpPr>
            <a:spLocks noGrp="1"/>
          </p:cNvSpPr>
          <p:nvPr>
            <p:ph type="dt" sz="half" idx="10"/>
          </p:nvPr>
        </p:nvSpPr>
        <p:spPr/>
        <p:txBody>
          <a:bodyPr/>
          <a:lstStyle/>
          <a:p>
            <a:fld id="{94C079E8-2175-4C04-91B6-A6205054EDE1}" type="datetimeFigureOut">
              <a:rPr lang="en-US" smtClean="0"/>
              <a:t>5/27/2025</a:t>
            </a:fld>
            <a:endParaRPr lang="en-US"/>
          </a:p>
        </p:txBody>
      </p:sp>
      <p:sp>
        <p:nvSpPr>
          <p:cNvPr id="5" name="Footer Placeholder 4">
            <a:extLst>
              <a:ext uri="{FF2B5EF4-FFF2-40B4-BE49-F238E27FC236}">
                <a16:creationId xmlns:a16="http://schemas.microsoft.com/office/drawing/2014/main" id="{49E0F554-7F17-0F62-F96B-20128D2AD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2AE34F-A88B-9CE2-6A79-75392D7120C1}"/>
              </a:ext>
            </a:extLst>
          </p:cNvPr>
          <p:cNvSpPr>
            <a:spLocks noGrp="1"/>
          </p:cNvSpPr>
          <p:nvPr>
            <p:ph type="sldNum" sz="quarter" idx="12"/>
          </p:nvPr>
        </p:nvSpPr>
        <p:spPr/>
        <p:txBody>
          <a:bodyPr/>
          <a:lstStyle/>
          <a:p>
            <a:fld id="{15E5E466-1AFB-4136-AE16-80F0F58ADA50}" type="slidenum">
              <a:rPr lang="en-US" smtClean="0"/>
              <a:t>‹#›</a:t>
            </a:fld>
            <a:endParaRPr lang="en-US"/>
          </a:p>
        </p:txBody>
      </p:sp>
    </p:spTree>
    <p:extLst>
      <p:ext uri="{BB962C8B-B14F-4D97-AF65-F5344CB8AC3E}">
        <p14:creationId xmlns:p14="http://schemas.microsoft.com/office/powerpoint/2010/main" val="401705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lvl1pPr>
          </a:lstStyle>
          <a:p>
            <a:r>
              <a:rPr lang="en-US" dirty="0" err="1"/>
              <a:t>Placez</a:t>
            </a:r>
            <a:r>
              <a:rPr lang="en-US" dirty="0"/>
              <a:t> </a:t>
            </a:r>
            <a:r>
              <a:rPr lang="en-US" dirty="0" err="1"/>
              <a:t>votre</a:t>
            </a:r>
            <a:r>
              <a:rPr lang="en-US" dirty="0"/>
              <a:t> </a:t>
            </a:r>
            <a:r>
              <a:rPr lang="en-US" dirty="0" err="1"/>
              <a:t>titre</a:t>
            </a:r>
            <a:r>
              <a:rPr lang="en-US" dirty="0"/>
              <a:t> </a:t>
            </a:r>
            <a:r>
              <a:rPr lang="en-US" dirty="0" err="1"/>
              <a:t>ici</a:t>
            </a:r>
            <a:endParaRPr lang="en-CA" dirty="0"/>
          </a:p>
        </p:txBody>
      </p:sp>
      <p:sp>
        <p:nvSpPr>
          <p:cNvPr id="3" name="Content Placeholder 2"/>
          <p:cNvSpPr>
            <a:spLocks noGrp="1"/>
          </p:cNvSpPr>
          <p:nvPr>
            <p:ph idx="1" hasCustomPrompt="1"/>
          </p:nvPr>
        </p:nvSpPr>
        <p:spPr/>
        <p:txBody>
          <a:bodyPr/>
          <a:lstStyle/>
          <a:p>
            <a:pPr lvl="0"/>
            <a:r>
              <a:rPr lang="fr-FR" dirty="0"/>
              <a:t>Cliquez pour ajouter du texte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8763624D-2D64-4326-B42C-B6C857663422}" type="datetimeFigureOut">
              <a:rPr lang="en-CA" smtClean="0"/>
              <a:t>2025-05-27</a:t>
            </a:fld>
            <a:endParaRPr lang="en-CA"/>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57074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0600-011F-9384-A738-96B0219211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A768A1-2810-10C8-CBDC-D9C40D173B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332A2C-7BDF-1933-2E7B-01C039DA3001}"/>
              </a:ext>
            </a:extLst>
          </p:cNvPr>
          <p:cNvSpPr>
            <a:spLocks noGrp="1"/>
          </p:cNvSpPr>
          <p:nvPr>
            <p:ph type="dt" sz="half" idx="10"/>
          </p:nvPr>
        </p:nvSpPr>
        <p:spPr/>
        <p:txBody>
          <a:bodyPr/>
          <a:lstStyle/>
          <a:p>
            <a:fld id="{94C079E8-2175-4C04-91B6-A6205054EDE1}" type="datetimeFigureOut">
              <a:rPr lang="en-US" smtClean="0"/>
              <a:t>5/27/2025</a:t>
            </a:fld>
            <a:endParaRPr lang="en-US"/>
          </a:p>
        </p:txBody>
      </p:sp>
      <p:sp>
        <p:nvSpPr>
          <p:cNvPr id="5" name="Footer Placeholder 4">
            <a:extLst>
              <a:ext uri="{FF2B5EF4-FFF2-40B4-BE49-F238E27FC236}">
                <a16:creationId xmlns:a16="http://schemas.microsoft.com/office/drawing/2014/main" id="{45A2A1CC-76AA-425E-DBC4-8B55DB622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4D4E8-C1E3-5000-C59A-DA0D4CC990A9}"/>
              </a:ext>
            </a:extLst>
          </p:cNvPr>
          <p:cNvSpPr>
            <a:spLocks noGrp="1"/>
          </p:cNvSpPr>
          <p:nvPr>
            <p:ph type="sldNum" sz="quarter" idx="12"/>
          </p:nvPr>
        </p:nvSpPr>
        <p:spPr/>
        <p:txBody>
          <a:bodyPr/>
          <a:lstStyle/>
          <a:p>
            <a:fld id="{15E5E466-1AFB-4136-AE16-80F0F58ADA50}" type="slidenum">
              <a:rPr lang="en-US" smtClean="0"/>
              <a:t>‹#›</a:t>
            </a:fld>
            <a:endParaRPr lang="en-US"/>
          </a:p>
        </p:txBody>
      </p:sp>
    </p:spTree>
    <p:extLst>
      <p:ext uri="{BB962C8B-B14F-4D97-AF65-F5344CB8AC3E}">
        <p14:creationId xmlns:p14="http://schemas.microsoft.com/office/powerpoint/2010/main" val="242671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71BE-5D39-BFBE-A74F-2854FECDE5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A32F3E-287A-D17C-15EF-47DD4C850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98156-4C13-0BE9-BD7C-D7F7624E6C7A}"/>
              </a:ext>
            </a:extLst>
          </p:cNvPr>
          <p:cNvSpPr>
            <a:spLocks noGrp="1"/>
          </p:cNvSpPr>
          <p:nvPr>
            <p:ph type="dt" sz="half" idx="10"/>
          </p:nvPr>
        </p:nvSpPr>
        <p:spPr/>
        <p:txBody>
          <a:bodyPr/>
          <a:lstStyle/>
          <a:p>
            <a:fld id="{94C079E8-2175-4C04-91B6-A6205054EDE1}" type="datetimeFigureOut">
              <a:rPr lang="en-US" smtClean="0"/>
              <a:t>5/27/2025</a:t>
            </a:fld>
            <a:endParaRPr lang="en-US"/>
          </a:p>
        </p:txBody>
      </p:sp>
      <p:sp>
        <p:nvSpPr>
          <p:cNvPr id="5" name="Footer Placeholder 4">
            <a:extLst>
              <a:ext uri="{FF2B5EF4-FFF2-40B4-BE49-F238E27FC236}">
                <a16:creationId xmlns:a16="http://schemas.microsoft.com/office/drawing/2014/main" id="{BA153B95-75FE-A3DA-6977-96FBB4630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294FA-8B05-8729-FDB5-71FA1168B584}"/>
              </a:ext>
            </a:extLst>
          </p:cNvPr>
          <p:cNvSpPr>
            <a:spLocks noGrp="1"/>
          </p:cNvSpPr>
          <p:nvPr>
            <p:ph type="sldNum" sz="quarter" idx="12"/>
          </p:nvPr>
        </p:nvSpPr>
        <p:spPr/>
        <p:txBody>
          <a:bodyPr/>
          <a:lstStyle/>
          <a:p>
            <a:fld id="{15E5E466-1AFB-4136-AE16-80F0F58ADA50}" type="slidenum">
              <a:rPr lang="en-US" smtClean="0"/>
              <a:t>‹#›</a:t>
            </a:fld>
            <a:endParaRPr lang="en-US"/>
          </a:p>
        </p:txBody>
      </p:sp>
    </p:spTree>
    <p:extLst>
      <p:ext uri="{BB962C8B-B14F-4D97-AF65-F5344CB8AC3E}">
        <p14:creationId xmlns:p14="http://schemas.microsoft.com/office/powerpoint/2010/main" val="295473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0E906-747B-07D3-AA35-0F33BAF72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695362-3C50-2331-FAD3-D95EE32A30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E8B5C0-FA3A-709E-3932-48F7A2764AFC}"/>
              </a:ext>
            </a:extLst>
          </p:cNvPr>
          <p:cNvSpPr>
            <a:spLocks noGrp="1"/>
          </p:cNvSpPr>
          <p:nvPr>
            <p:ph type="dt" sz="half" idx="10"/>
          </p:nvPr>
        </p:nvSpPr>
        <p:spPr/>
        <p:txBody>
          <a:bodyPr/>
          <a:lstStyle/>
          <a:p>
            <a:fld id="{94C079E8-2175-4C04-91B6-A6205054EDE1}" type="datetimeFigureOut">
              <a:rPr lang="en-US" smtClean="0"/>
              <a:t>5/27/2025</a:t>
            </a:fld>
            <a:endParaRPr lang="en-US"/>
          </a:p>
        </p:txBody>
      </p:sp>
      <p:sp>
        <p:nvSpPr>
          <p:cNvPr id="5" name="Footer Placeholder 4">
            <a:extLst>
              <a:ext uri="{FF2B5EF4-FFF2-40B4-BE49-F238E27FC236}">
                <a16:creationId xmlns:a16="http://schemas.microsoft.com/office/drawing/2014/main" id="{72F4BAE0-1EF1-2FD0-CE63-2D2304398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9792F-3B00-7BF6-518B-949520170A5A}"/>
              </a:ext>
            </a:extLst>
          </p:cNvPr>
          <p:cNvSpPr>
            <a:spLocks noGrp="1"/>
          </p:cNvSpPr>
          <p:nvPr>
            <p:ph type="sldNum" sz="quarter" idx="12"/>
          </p:nvPr>
        </p:nvSpPr>
        <p:spPr/>
        <p:txBody>
          <a:bodyPr/>
          <a:lstStyle/>
          <a:p>
            <a:fld id="{15E5E466-1AFB-4136-AE16-80F0F58ADA50}" type="slidenum">
              <a:rPr lang="en-US" smtClean="0"/>
              <a:t>‹#›</a:t>
            </a:fld>
            <a:endParaRPr lang="en-US"/>
          </a:p>
        </p:txBody>
      </p:sp>
    </p:spTree>
    <p:extLst>
      <p:ext uri="{BB962C8B-B14F-4D97-AF65-F5344CB8AC3E}">
        <p14:creationId xmlns:p14="http://schemas.microsoft.com/office/powerpoint/2010/main" val="281334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307F7-F3BC-63D9-A387-3296FBD172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481F3C-812E-0C60-439B-61444B64BB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808F3-45BD-EBDF-DBC5-C0E14C2B9D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224EF6-B39F-748C-B563-FEDAE8CE2D73}"/>
              </a:ext>
            </a:extLst>
          </p:cNvPr>
          <p:cNvSpPr>
            <a:spLocks noGrp="1"/>
          </p:cNvSpPr>
          <p:nvPr>
            <p:ph type="dt" sz="half" idx="10"/>
          </p:nvPr>
        </p:nvSpPr>
        <p:spPr/>
        <p:txBody>
          <a:bodyPr/>
          <a:lstStyle/>
          <a:p>
            <a:fld id="{94C079E8-2175-4C04-91B6-A6205054EDE1}" type="datetimeFigureOut">
              <a:rPr lang="en-US" smtClean="0"/>
              <a:t>5/27/2025</a:t>
            </a:fld>
            <a:endParaRPr lang="en-US"/>
          </a:p>
        </p:txBody>
      </p:sp>
      <p:sp>
        <p:nvSpPr>
          <p:cNvPr id="6" name="Footer Placeholder 5">
            <a:extLst>
              <a:ext uri="{FF2B5EF4-FFF2-40B4-BE49-F238E27FC236}">
                <a16:creationId xmlns:a16="http://schemas.microsoft.com/office/drawing/2014/main" id="{9A031E8D-0A4D-B21B-7B56-DE6A82CB9B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310851-B598-1B43-10E9-52D27371353E}"/>
              </a:ext>
            </a:extLst>
          </p:cNvPr>
          <p:cNvSpPr>
            <a:spLocks noGrp="1"/>
          </p:cNvSpPr>
          <p:nvPr>
            <p:ph type="sldNum" sz="quarter" idx="12"/>
          </p:nvPr>
        </p:nvSpPr>
        <p:spPr/>
        <p:txBody>
          <a:bodyPr/>
          <a:lstStyle/>
          <a:p>
            <a:fld id="{15E5E466-1AFB-4136-AE16-80F0F58ADA50}" type="slidenum">
              <a:rPr lang="en-US" smtClean="0"/>
              <a:t>‹#›</a:t>
            </a:fld>
            <a:endParaRPr lang="en-US"/>
          </a:p>
        </p:txBody>
      </p:sp>
    </p:spTree>
    <p:extLst>
      <p:ext uri="{BB962C8B-B14F-4D97-AF65-F5344CB8AC3E}">
        <p14:creationId xmlns:p14="http://schemas.microsoft.com/office/powerpoint/2010/main" val="414387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47EA-FA5A-9576-C862-CCBCD355F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6197E6-2891-11C5-0E5D-551EA1A0D3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65C94E-5E13-8AB0-D192-0FBCE95A7B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44E225-EE19-2867-5ED2-9821F5DA91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FA82B-6011-6CC1-3389-9EAC77A7F5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8E57C4-9128-B33F-E02C-9AFA6241429F}"/>
              </a:ext>
            </a:extLst>
          </p:cNvPr>
          <p:cNvSpPr>
            <a:spLocks noGrp="1"/>
          </p:cNvSpPr>
          <p:nvPr>
            <p:ph type="dt" sz="half" idx="10"/>
          </p:nvPr>
        </p:nvSpPr>
        <p:spPr/>
        <p:txBody>
          <a:bodyPr/>
          <a:lstStyle/>
          <a:p>
            <a:fld id="{94C079E8-2175-4C04-91B6-A6205054EDE1}" type="datetimeFigureOut">
              <a:rPr lang="en-US" smtClean="0"/>
              <a:t>5/27/2025</a:t>
            </a:fld>
            <a:endParaRPr lang="en-US"/>
          </a:p>
        </p:txBody>
      </p:sp>
      <p:sp>
        <p:nvSpPr>
          <p:cNvPr id="8" name="Footer Placeholder 7">
            <a:extLst>
              <a:ext uri="{FF2B5EF4-FFF2-40B4-BE49-F238E27FC236}">
                <a16:creationId xmlns:a16="http://schemas.microsoft.com/office/drawing/2014/main" id="{1510DD34-AB44-3CB5-A822-DDA3A2C86C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0AA70E-77FE-3F4D-691B-912A2B5D4B12}"/>
              </a:ext>
            </a:extLst>
          </p:cNvPr>
          <p:cNvSpPr>
            <a:spLocks noGrp="1"/>
          </p:cNvSpPr>
          <p:nvPr>
            <p:ph type="sldNum" sz="quarter" idx="12"/>
          </p:nvPr>
        </p:nvSpPr>
        <p:spPr/>
        <p:txBody>
          <a:bodyPr/>
          <a:lstStyle/>
          <a:p>
            <a:fld id="{15E5E466-1AFB-4136-AE16-80F0F58ADA50}" type="slidenum">
              <a:rPr lang="en-US" smtClean="0"/>
              <a:t>‹#›</a:t>
            </a:fld>
            <a:endParaRPr lang="en-US"/>
          </a:p>
        </p:txBody>
      </p:sp>
    </p:spTree>
    <p:extLst>
      <p:ext uri="{BB962C8B-B14F-4D97-AF65-F5344CB8AC3E}">
        <p14:creationId xmlns:p14="http://schemas.microsoft.com/office/powerpoint/2010/main" val="2332512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C42E-2A7F-8743-5A77-805C952FD0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D2FA0-0640-81D0-A56A-C6B72BB5063C}"/>
              </a:ext>
            </a:extLst>
          </p:cNvPr>
          <p:cNvSpPr>
            <a:spLocks noGrp="1"/>
          </p:cNvSpPr>
          <p:nvPr>
            <p:ph type="dt" sz="half" idx="10"/>
          </p:nvPr>
        </p:nvSpPr>
        <p:spPr/>
        <p:txBody>
          <a:bodyPr/>
          <a:lstStyle/>
          <a:p>
            <a:fld id="{94C079E8-2175-4C04-91B6-A6205054EDE1}" type="datetimeFigureOut">
              <a:rPr lang="en-US" smtClean="0"/>
              <a:t>5/27/2025</a:t>
            </a:fld>
            <a:endParaRPr lang="en-US"/>
          </a:p>
        </p:txBody>
      </p:sp>
      <p:sp>
        <p:nvSpPr>
          <p:cNvPr id="4" name="Footer Placeholder 3">
            <a:extLst>
              <a:ext uri="{FF2B5EF4-FFF2-40B4-BE49-F238E27FC236}">
                <a16:creationId xmlns:a16="http://schemas.microsoft.com/office/drawing/2014/main" id="{27E3F021-7A7C-4D1B-D5E1-A7AF50563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82BD00-9882-4E72-24D8-7551E8ADCBDD}"/>
              </a:ext>
            </a:extLst>
          </p:cNvPr>
          <p:cNvSpPr>
            <a:spLocks noGrp="1"/>
          </p:cNvSpPr>
          <p:nvPr>
            <p:ph type="sldNum" sz="quarter" idx="12"/>
          </p:nvPr>
        </p:nvSpPr>
        <p:spPr/>
        <p:txBody>
          <a:bodyPr/>
          <a:lstStyle/>
          <a:p>
            <a:fld id="{15E5E466-1AFB-4136-AE16-80F0F58ADA50}" type="slidenum">
              <a:rPr lang="en-US" smtClean="0"/>
              <a:t>‹#›</a:t>
            </a:fld>
            <a:endParaRPr lang="en-US"/>
          </a:p>
        </p:txBody>
      </p:sp>
    </p:spTree>
    <p:extLst>
      <p:ext uri="{BB962C8B-B14F-4D97-AF65-F5344CB8AC3E}">
        <p14:creationId xmlns:p14="http://schemas.microsoft.com/office/powerpoint/2010/main" val="46182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892A0F-1466-C14B-AB64-70EA34C399A9}"/>
              </a:ext>
            </a:extLst>
          </p:cNvPr>
          <p:cNvSpPr>
            <a:spLocks noGrp="1"/>
          </p:cNvSpPr>
          <p:nvPr>
            <p:ph type="dt" sz="half" idx="10"/>
          </p:nvPr>
        </p:nvSpPr>
        <p:spPr/>
        <p:txBody>
          <a:bodyPr/>
          <a:lstStyle/>
          <a:p>
            <a:fld id="{94C079E8-2175-4C04-91B6-A6205054EDE1}" type="datetimeFigureOut">
              <a:rPr lang="en-US" smtClean="0"/>
              <a:t>5/27/2025</a:t>
            </a:fld>
            <a:endParaRPr lang="en-US"/>
          </a:p>
        </p:txBody>
      </p:sp>
      <p:sp>
        <p:nvSpPr>
          <p:cNvPr id="3" name="Footer Placeholder 2">
            <a:extLst>
              <a:ext uri="{FF2B5EF4-FFF2-40B4-BE49-F238E27FC236}">
                <a16:creationId xmlns:a16="http://schemas.microsoft.com/office/drawing/2014/main" id="{94C7E4DC-655C-0869-049D-A9E2844827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CB593C-9F78-AF27-14C1-C396ED744A85}"/>
              </a:ext>
            </a:extLst>
          </p:cNvPr>
          <p:cNvSpPr>
            <a:spLocks noGrp="1"/>
          </p:cNvSpPr>
          <p:nvPr>
            <p:ph type="sldNum" sz="quarter" idx="12"/>
          </p:nvPr>
        </p:nvSpPr>
        <p:spPr/>
        <p:txBody>
          <a:bodyPr/>
          <a:lstStyle/>
          <a:p>
            <a:fld id="{15E5E466-1AFB-4136-AE16-80F0F58ADA50}" type="slidenum">
              <a:rPr lang="en-US" smtClean="0"/>
              <a:t>‹#›</a:t>
            </a:fld>
            <a:endParaRPr lang="en-US"/>
          </a:p>
        </p:txBody>
      </p:sp>
    </p:spTree>
    <p:extLst>
      <p:ext uri="{BB962C8B-B14F-4D97-AF65-F5344CB8AC3E}">
        <p14:creationId xmlns:p14="http://schemas.microsoft.com/office/powerpoint/2010/main" val="53560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0610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49287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37ADB-4FB9-482D-A1A4-E1F489B212F5}" type="datetimeFigureOut">
              <a:rPr lang="en-US" smtClean="0"/>
              <a:t>5/27/2025</a:t>
            </a:fld>
            <a:endParaRPr lang="en-US"/>
          </a:p>
        </p:txBody>
      </p:sp>
      <p:sp>
        <p:nvSpPr>
          <p:cNvPr id="6" name="Slide Number Placeholder 5"/>
          <p:cNvSpPr>
            <a:spLocks noGrp="1"/>
          </p:cNvSpPr>
          <p:nvPr>
            <p:ph type="sldNum" sz="quarter" idx="4"/>
          </p:nvPr>
        </p:nvSpPr>
        <p:spPr>
          <a:xfrm>
            <a:off x="8737600" y="64928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84AB2-A68C-446D-B258-F807154688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86" r:id="rId2"/>
  </p:sldLayoutIdLst>
  <p:txStyles>
    <p:titleStyle>
      <a:lvl1pPr algn="ctr" defTabSz="914400" rtl="0" eaLnBrk="1" latinLnBrk="0" hangingPunct="1">
        <a:spcBef>
          <a:spcPct val="0"/>
        </a:spcBef>
        <a:buNone/>
        <a:defRPr sz="4000" b="1"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DB1BC7-EB7B-BB9A-E7B2-EB13550CEA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72C198-6E9B-F97F-0A1F-A43E96AC7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25FB6-0FAC-D94F-016F-D97A38C68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C079E8-2175-4C04-91B6-A6205054EDE1}" type="datetimeFigureOut">
              <a:rPr lang="en-US" smtClean="0"/>
              <a:t>5/27/2025</a:t>
            </a:fld>
            <a:endParaRPr lang="en-US"/>
          </a:p>
        </p:txBody>
      </p:sp>
      <p:sp>
        <p:nvSpPr>
          <p:cNvPr id="5" name="Footer Placeholder 4">
            <a:extLst>
              <a:ext uri="{FF2B5EF4-FFF2-40B4-BE49-F238E27FC236}">
                <a16:creationId xmlns:a16="http://schemas.microsoft.com/office/drawing/2014/main" id="{8B4A47FA-2F43-AAA5-7F66-54C0C91E54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BC890F0-BA7B-2B45-960E-B2824678EB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E5E466-1AFB-4136-AE16-80F0F58ADA50}" type="slidenum">
              <a:rPr lang="en-US" smtClean="0"/>
              <a:t>‹#›</a:t>
            </a:fld>
            <a:endParaRPr lang="en-US"/>
          </a:p>
        </p:txBody>
      </p:sp>
    </p:spTree>
    <p:extLst>
      <p:ext uri="{BB962C8B-B14F-4D97-AF65-F5344CB8AC3E}">
        <p14:creationId xmlns:p14="http://schemas.microsoft.com/office/powerpoint/2010/main" val="35817188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thryn.davis@ec.gc.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abs-biotrade.info/topics/specific-issues/dsi/" TargetMode="External"/><Relationship Id="rId3" Type="http://schemas.openxmlformats.org/officeDocument/2006/relationships/hyperlink" Target="https://www.cbd.int/doc/decisions/cop-16/cop-16-dec-02-en.pdf" TargetMode="External"/><Relationship Id="rId7" Type="http://schemas.openxmlformats.org/officeDocument/2006/relationships/hyperlink" Target="https://poldham.github.io/ds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cbd.int/dsi-gr/resources.shtml" TargetMode="External"/><Relationship Id="rId5" Type="http://schemas.openxmlformats.org/officeDocument/2006/relationships/hyperlink" Target="https://www.cbd.int/doc/decisions/cop-15/cop-15-dec-04-en.pdf" TargetMode="External"/><Relationship Id="rId10" Type="http://schemas.openxmlformats.org/officeDocument/2006/relationships/image" Target="../media/image3.png"/><Relationship Id="rId4" Type="http://schemas.openxmlformats.org/officeDocument/2006/relationships/hyperlink" Target="https://www.cbd.int/doc/decisions/cop-15/cop-15-dec-09-en.pdf" TargetMode="External"/><Relationship Id="rId9" Type="http://schemas.openxmlformats.org/officeDocument/2006/relationships/hyperlink" Target="https://youtu.be/xJ0ZjpY0VQ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jpeg"/><Relationship Id="rId7" Type="http://schemas.openxmlformats.org/officeDocument/2006/relationships/image" Target="../media/image19.sv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sv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3.jpeg"/><Relationship Id="rId7" Type="http://schemas.openxmlformats.org/officeDocument/2006/relationships/hyperlink" Target="https://blogs.technet.microsoft.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freepngimg.com/png/11642-database-png" TargetMode="External"/><Relationship Id="rId4" Type="http://schemas.openxmlformats.org/officeDocument/2006/relationships/image" Target="../media/image34.png"/><Relationship Id="rId9"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a:t>Access and benefit-sharing (ABS): Overview and Government of Canada approaches</a:t>
            </a:r>
          </a:p>
        </p:txBody>
      </p:sp>
      <p:sp>
        <p:nvSpPr>
          <p:cNvPr id="3" name="Subtitle 2"/>
          <p:cNvSpPr>
            <a:spLocks noGrp="1"/>
          </p:cNvSpPr>
          <p:nvPr>
            <p:ph type="subTitle" idx="1"/>
          </p:nvPr>
        </p:nvSpPr>
        <p:spPr>
          <a:xfrm>
            <a:off x="1134221" y="2420888"/>
            <a:ext cx="4809379" cy="3065512"/>
          </a:xfrm>
        </p:spPr>
        <p:txBody>
          <a:bodyPr>
            <a:normAutofit fontScale="32500" lnSpcReduction="20000"/>
          </a:bodyPr>
          <a:lstStyle/>
          <a:p>
            <a:r>
              <a:rPr lang="en-CA" sz="7400" dirty="0"/>
              <a:t>MAPC workshop on Indigenous Intellectual Property</a:t>
            </a:r>
          </a:p>
          <a:p>
            <a:endParaRPr lang="en-CA" sz="3100" dirty="0"/>
          </a:p>
          <a:p>
            <a:endParaRPr lang="en-CA" sz="3100" dirty="0"/>
          </a:p>
          <a:p>
            <a:endParaRPr lang="en-CA" sz="3100" dirty="0"/>
          </a:p>
          <a:p>
            <a:r>
              <a:rPr lang="en-CA" sz="4900" dirty="0"/>
              <a:t>May 2025</a:t>
            </a:r>
          </a:p>
          <a:p>
            <a:endParaRPr lang="en-CA" sz="4300" dirty="0"/>
          </a:p>
          <a:p>
            <a:endParaRPr lang="en-CA" sz="4300" dirty="0"/>
          </a:p>
          <a:p>
            <a:r>
              <a:rPr lang="en-CA" sz="4300" dirty="0"/>
              <a:t>Kate Davis</a:t>
            </a:r>
          </a:p>
          <a:p>
            <a:r>
              <a:rPr lang="en-CA" sz="4300" dirty="0"/>
              <a:t>International Biodiversity Policy</a:t>
            </a:r>
          </a:p>
          <a:p>
            <a:r>
              <a:rPr lang="en-CA" sz="4300" dirty="0"/>
              <a:t>Canadian Wildlife Service, ECCC</a:t>
            </a:r>
          </a:p>
          <a:p>
            <a:r>
              <a:rPr lang="en-CA" sz="4300" dirty="0">
                <a:hlinkClick r:id="rId3"/>
              </a:rPr>
              <a:t>Kathryn.davis@ec.gc.ca</a:t>
            </a:r>
            <a:endParaRPr lang="en-CA" sz="4300" dirty="0"/>
          </a:p>
          <a:p>
            <a:endParaRPr lang="en-CA" dirty="0"/>
          </a:p>
        </p:txBody>
      </p:sp>
    </p:spTree>
    <p:extLst>
      <p:ext uri="{BB962C8B-B14F-4D97-AF65-F5344CB8AC3E}">
        <p14:creationId xmlns:p14="http://schemas.microsoft.com/office/powerpoint/2010/main" val="2280341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F9AD1-B81A-2110-112D-A470702D2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CDF1B-F496-6DEA-0DAE-AC19FEAE9BAC}"/>
              </a:ext>
            </a:extLst>
          </p:cNvPr>
          <p:cNvSpPr>
            <a:spLocks noGrp="1"/>
          </p:cNvSpPr>
          <p:nvPr>
            <p:ph type="title"/>
          </p:nvPr>
        </p:nvSpPr>
        <p:spPr>
          <a:xfrm>
            <a:off x="275422" y="23598"/>
            <a:ext cx="11832115" cy="1325563"/>
          </a:xfrm>
        </p:spPr>
        <p:txBody>
          <a:bodyPr>
            <a:normAutofit/>
          </a:bodyPr>
          <a:lstStyle/>
          <a:p>
            <a:r>
              <a:rPr lang="en-US" sz="3600" dirty="0"/>
              <a:t>DSI + benefit-sharing issue in CBD</a:t>
            </a:r>
            <a:endParaRPr lang="en-CA" sz="3600" dirty="0"/>
          </a:p>
        </p:txBody>
      </p:sp>
      <p:sp>
        <p:nvSpPr>
          <p:cNvPr id="4" name="Content Placeholder 3">
            <a:extLst>
              <a:ext uri="{FF2B5EF4-FFF2-40B4-BE49-F238E27FC236}">
                <a16:creationId xmlns:a16="http://schemas.microsoft.com/office/drawing/2014/main" id="{37B92238-D079-846D-733D-2B1F9C323B18}"/>
              </a:ext>
            </a:extLst>
          </p:cNvPr>
          <p:cNvSpPr>
            <a:spLocks noGrp="1"/>
          </p:cNvSpPr>
          <p:nvPr>
            <p:ph idx="1"/>
          </p:nvPr>
        </p:nvSpPr>
        <p:spPr>
          <a:xfrm>
            <a:off x="454881" y="1116934"/>
            <a:ext cx="11203718" cy="5477590"/>
          </a:xfrm>
          <a:prstGeom prst="rect">
            <a:avLst/>
          </a:prstGeom>
        </p:spPr>
        <p:txBody>
          <a:bodyPr vert="horz" wrap="square" lIns="91440" tIns="45720" rIns="91440" bIns="45720" rtlCol="0" anchor="t">
            <a:spAutoFit/>
          </a:bodyPr>
          <a:lstStyle/>
          <a:p>
            <a:pPr>
              <a:spcBef>
                <a:spcPts val="600"/>
              </a:spcBef>
              <a:spcAft>
                <a:spcPts val="300"/>
              </a:spcAft>
            </a:pPr>
            <a:r>
              <a:rPr lang="en-GB" altLang="en-US" sz="2000" b="1" dirty="0">
                <a:solidFill>
                  <a:schemeClr val="tx1"/>
                </a:solidFill>
                <a:latin typeface="+mj-lt"/>
                <a:cs typeface="Arial"/>
              </a:rPr>
              <a:t>CBD default</a:t>
            </a:r>
            <a:r>
              <a:rPr lang="en-GB" altLang="en-US" sz="2000" dirty="0">
                <a:solidFill>
                  <a:schemeClr val="tx1"/>
                </a:solidFill>
                <a:latin typeface="+mj-lt"/>
                <a:cs typeface="Arial"/>
              </a:rPr>
              <a:t>: A</a:t>
            </a:r>
            <a:r>
              <a:rPr lang="en-US" altLang="en-US" sz="2000" dirty="0" err="1">
                <a:solidFill>
                  <a:schemeClr val="tx1"/>
                </a:solidFill>
                <a:latin typeface="+mj-lt"/>
                <a:cs typeface="Arial"/>
              </a:rPr>
              <a:t>ccess</a:t>
            </a:r>
            <a:r>
              <a:rPr lang="en-US" altLang="en-US" sz="2000" dirty="0">
                <a:solidFill>
                  <a:schemeClr val="tx1"/>
                </a:solidFill>
                <a:latin typeface="+mj-lt"/>
                <a:cs typeface="Arial"/>
              </a:rPr>
              <a:t> with </a:t>
            </a:r>
            <a:r>
              <a:rPr lang="en-US" sz="2000" i="1" dirty="0">
                <a:solidFill>
                  <a:schemeClr val="tx1"/>
                </a:solidFill>
                <a:effectLst/>
                <a:latin typeface="+mj-lt"/>
                <a:ea typeface="Calibri"/>
              </a:rPr>
              <a:t>prior informed consent </a:t>
            </a:r>
            <a:r>
              <a:rPr lang="en-US" sz="2000" dirty="0">
                <a:solidFill>
                  <a:schemeClr val="tx1"/>
                </a:solidFill>
                <a:effectLst/>
                <a:latin typeface="+mj-lt"/>
                <a:ea typeface="Calibri"/>
              </a:rPr>
              <a:t>(PIC)</a:t>
            </a:r>
            <a:r>
              <a:rPr lang="en-US" sz="2000" dirty="0">
                <a:solidFill>
                  <a:schemeClr val="tx1"/>
                </a:solidFill>
                <a:latin typeface="+mj-lt"/>
                <a:ea typeface="Calibri"/>
              </a:rPr>
              <a:t> of the provider country, under </a:t>
            </a:r>
            <a:r>
              <a:rPr lang="en-US" sz="2000" i="1" dirty="0">
                <a:solidFill>
                  <a:schemeClr val="tx1"/>
                </a:solidFill>
                <a:latin typeface="+mj-lt"/>
                <a:ea typeface="Calibri"/>
              </a:rPr>
              <a:t>mutually agreed terms </a:t>
            </a:r>
            <a:r>
              <a:rPr lang="en-US" sz="2000" dirty="0">
                <a:solidFill>
                  <a:schemeClr val="tx1"/>
                </a:solidFill>
                <a:latin typeface="+mj-lt"/>
                <a:ea typeface="Calibri"/>
              </a:rPr>
              <a:t>(MAT) between provider and user, including provisions for </a:t>
            </a:r>
            <a:r>
              <a:rPr lang="en-US" sz="2000" i="1" dirty="0">
                <a:solidFill>
                  <a:schemeClr val="tx1"/>
                </a:solidFill>
                <a:latin typeface="+mj-lt"/>
                <a:ea typeface="Calibri"/>
              </a:rPr>
              <a:t>benefit-sharing</a:t>
            </a:r>
            <a:r>
              <a:rPr lang="en-US" sz="2000" i="1" dirty="0">
                <a:latin typeface="+mj-lt"/>
                <a:ea typeface="Calibri"/>
              </a:rPr>
              <a:t>. </a:t>
            </a:r>
            <a:r>
              <a:rPr lang="en-US" sz="2000" dirty="0">
                <a:solidFill>
                  <a:schemeClr val="tx1"/>
                </a:solidFill>
                <a:latin typeface="+mj-lt"/>
                <a:ea typeface="Calibri"/>
              </a:rPr>
              <a:t>Many countries have developed ABS laws in response to CBD and Nagoya</a:t>
            </a:r>
            <a:endParaRPr lang="en-US" sz="2000" dirty="0">
              <a:solidFill>
                <a:schemeClr val="tx1"/>
              </a:solidFill>
              <a:latin typeface="+mj-lt"/>
              <a:ea typeface="Calibri"/>
              <a:cs typeface="Arial"/>
            </a:endParaRPr>
          </a:p>
          <a:p>
            <a:pPr>
              <a:lnSpc>
                <a:spcPct val="107000"/>
              </a:lnSpc>
              <a:spcBef>
                <a:spcPts val="600"/>
              </a:spcBef>
              <a:spcAft>
                <a:spcPts val="600"/>
              </a:spcAft>
            </a:pPr>
            <a:r>
              <a:rPr lang="en-GB" altLang="en-US" sz="2000" dirty="0">
                <a:solidFill>
                  <a:schemeClr val="tx1"/>
                </a:solidFill>
                <a:latin typeface="+mj-lt"/>
                <a:cs typeface="Arial"/>
              </a:rPr>
              <a:t>2016: African Group expressed concerns about growing use of data/information replacing the need to access a physical genetic resource, bypassing existing ABS laws and benefit-sharing.</a:t>
            </a:r>
          </a:p>
          <a:p>
            <a:pPr>
              <a:lnSpc>
                <a:spcPct val="107000"/>
              </a:lnSpc>
              <a:spcBef>
                <a:spcPts val="600"/>
              </a:spcBef>
              <a:spcAft>
                <a:spcPts val="600"/>
              </a:spcAft>
            </a:pPr>
            <a:r>
              <a:rPr lang="en-GB" altLang="en-US" sz="2000" dirty="0">
                <a:solidFill>
                  <a:schemeClr val="tx1"/>
                </a:solidFill>
                <a:latin typeface="+mj-lt"/>
                <a:cs typeface="Arial"/>
              </a:rPr>
              <a:t>Some countries started to extend ABS laws to cover such ‘DSI’ – </a:t>
            </a:r>
            <a:r>
              <a:rPr lang="en-GB" altLang="en-US" sz="2000" i="1" dirty="0">
                <a:solidFill>
                  <a:schemeClr val="tx1"/>
                </a:solidFill>
                <a:latin typeface="+mj-lt"/>
                <a:cs typeface="Arial"/>
              </a:rPr>
              <a:t>but DSI is different…</a:t>
            </a:r>
            <a:endParaRPr lang="en-GB" sz="2000" i="1" dirty="0">
              <a:latin typeface="+mj-lt"/>
              <a:cs typeface="Arial"/>
            </a:endParaRPr>
          </a:p>
          <a:p>
            <a:pPr>
              <a:lnSpc>
                <a:spcPct val="107000"/>
              </a:lnSpc>
              <a:spcBef>
                <a:spcPts val="600"/>
              </a:spcBef>
              <a:spcAft>
                <a:spcPts val="600"/>
              </a:spcAft>
            </a:pPr>
            <a:r>
              <a:rPr lang="en-GB" altLang="en-US" sz="2000" dirty="0">
                <a:solidFill>
                  <a:schemeClr val="tx1"/>
                </a:solidFill>
                <a:latin typeface="+mj-lt"/>
                <a:cs typeface="Arial"/>
              </a:rPr>
              <a:t>DSI benefit-sharing discussions began in CBD, linked to negotiations of Kunming-Montreal Global Biodiversity Framework (KMGBF)</a:t>
            </a:r>
          </a:p>
          <a:p>
            <a:pPr>
              <a:lnSpc>
                <a:spcPct val="107000"/>
              </a:lnSpc>
              <a:spcBef>
                <a:spcPts val="600"/>
              </a:spcBef>
              <a:spcAft>
                <a:spcPts val="600"/>
              </a:spcAft>
            </a:pPr>
            <a:r>
              <a:rPr lang="en-GB" altLang="en-US" sz="2000" dirty="0">
                <a:solidFill>
                  <a:schemeClr val="tx1"/>
                </a:solidFill>
                <a:latin typeface="+mj-lt"/>
                <a:cs typeface="Arial"/>
              </a:rPr>
              <a:t>CBD COP15 in 2022:</a:t>
            </a:r>
            <a:r>
              <a:rPr lang="en-US" sz="2000" b="1" kern="100" dirty="0">
                <a:solidFill>
                  <a:srgbClr val="000000"/>
                </a:solidFill>
                <a:effectLst/>
                <a:latin typeface="+mj-lt"/>
                <a:ea typeface="Calibri"/>
                <a:cs typeface="Calibri"/>
              </a:rPr>
              <a:t> </a:t>
            </a:r>
          </a:p>
          <a:p>
            <a:pPr lvl="1">
              <a:lnSpc>
                <a:spcPct val="107000"/>
              </a:lnSpc>
              <a:spcBef>
                <a:spcPts val="600"/>
              </a:spcBef>
              <a:spcAft>
                <a:spcPts val="600"/>
              </a:spcAft>
            </a:pPr>
            <a:r>
              <a:rPr lang="en-US" sz="2000" kern="100" dirty="0">
                <a:solidFill>
                  <a:srgbClr val="000000"/>
                </a:solidFill>
                <a:effectLst/>
                <a:latin typeface="+mj-lt"/>
                <a:ea typeface="Calibri"/>
                <a:cs typeface="Calibri"/>
              </a:rPr>
              <a:t>B</a:t>
            </a:r>
            <a:r>
              <a:rPr lang="en-GB" altLang="en-US" sz="2000" dirty="0" err="1">
                <a:solidFill>
                  <a:schemeClr val="tx1"/>
                </a:solidFill>
                <a:latin typeface="+mj-lt"/>
                <a:cs typeface="Times New Roman"/>
              </a:rPr>
              <a:t>enefits</a:t>
            </a:r>
            <a:r>
              <a:rPr lang="en-GB" altLang="en-US" sz="2000" dirty="0">
                <a:solidFill>
                  <a:schemeClr val="tx1"/>
                </a:solidFill>
                <a:latin typeface="+mj-lt"/>
                <a:cs typeface="Times New Roman"/>
              </a:rPr>
              <a:t> from DSI use should be shared in a fair and equitable manner </a:t>
            </a:r>
            <a:endParaRPr lang="en-GB" sz="2000" dirty="0">
              <a:solidFill>
                <a:schemeClr val="tx1"/>
              </a:solidFill>
              <a:latin typeface="+mj-lt"/>
              <a:cs typeface="Arial"/>
            </a:endParaRPr>
          </a:p>
          <a:p>
            <a:pPr lvl="1">
              <a:lnSpc>
                <a:spcPct val="107000"/>
              </a:lnSpc>
              <a:spcBef>
                <a:spcPts val="600"/>
              </a:spcBef>
              <a:spcAft>
                <a:spcPts val="600"/>
              </a:spcAft>
            </a:pPr>
            <a:r>
              <a:rPr lang="en-GB" altLang="en-US" sz="2000" dirty="0">
                <a:solidFill>
                  <a:schemeClr val="tx1"/>
                </a:solidFill>
                <a:cs typeface="Times New Roman"/>
              </a:rPr>
              <a:t>DSI + benefit-sharing in the KMGBF (Target 13)</a:t>
            </a:r>
          </a:p>
          <a:p>
            <a:pPr lvl="1">
              <a:lnSpc>
                <a:spcPct val="107000"/>
              </a:lnSpc>
              <a:spcBef>
                <a:spcPts val="600"/>
              </a:spcBef>
              <a:spcAft>
                <a:spcPts val="600"/>
              </a:spcAft>
            </a:pPr>
            <a:r>
              <a:rPr lang="en-GB" altLang="en-US" sz="2000" b="1" dirty="0">
                <a:solidFill>
                  <a:schemeClr val="tx1"/>
                </a:solidFill>
                <a:latin typeface="+mj-lt"/>
                <a:cs typeface="Times New Roman"/>
              </a:rPr>
              <a:t>Adopted a multilateral mechanism for DSI benefit-sharing, including a global fund</a:t>
            </a:r>
            <a:r>
              <a:rPr lang="en-GB" altLang="en-US" sz="2000" b="1" dirty="0">
                <a:solidFill>
                  <a:schemeClr val="tx1"/>
                </a:solidFill>
                <a:latin typeface="+mj-lt"/>
                <a:cs typeface="Arial"/>
              </a:rPr>
              <a:t> </a:t>
            </a:r>
            <a:endParaRPr lang="en-GB" altLang="en-US" sz="2000" b="1" dirty="0">
              <a:solidFill>
                <a:schemeClr val="tx1"/>
              </a:solidFill>
              <a:cs typeface="Arial"/>
            </a:endParaRPr>
          </a:p>
          <a:p>
            <a:pPr>
              <a:lnSpc>
                <a:spcPct val="107000"/>
              </a:lnSpc>
              <a:spcBef>
                <a:spcPts val="600"/>
              </a:spcBef>
              <a:spcAft>
                <a:spcPts val="600"/>
              </a:spcAft>
            </a:pPr>
            <a:endParaRPr lang="en-GB" altLang="en-US" sz="2000" dirty="0">
              <a:solidFill>
                <a:schemeClr val="tx1"/>
              </a:solidFill>
              <a:cs typeface="Times New Roman"/>
            </a:endParaRPr>
          </a:p>
        </p:txBody>
      </p:sp>
    </p:spTree>
    <p:extLst>
      <p:ext uri="{BB962C8B-B14F-4D97-AF65-F5344CB8AC3E}">
        <p14:creationId xmlns:p14="http://schemas.microsoft.com/office/powerpoint/2010/main" val="113375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8BD00-35B9-2844-83C9-4E6A811A4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32DBC0-E533-FBB0-A32B-9C90E49F8AC8}"/>
              </a:ext>
            </a:extLst>
          </p:cNvPr>
          <p:cNvSpPr>
            <a:spLocks noGrp="1"/>
          </p:cNvSpPr>
          <p:nvPr>
            <p:ph type="title"/>
          </p:nvPr>
        </p:nvSpPr>
        <p:spPr>
          <a:xfrm>
            <a:off x="275422" y="23598"/>
            <a:ext cx="11832115" cy="1325563"/>
          </a:xfrm>
        </p:spPr>
        <p:txBody>
          <a:bodyPr>
            <a:normAutofit/>
          </a:bodyPr>
          <a:lstStyle/>
          <a:p>
            <a:r>
              <a:rPr lang="en-US" sz="3600" dirty="0"/>
              <a:t>DSI negotiations 2022-2024</a:t>
            </a:r>
            <a:endParaRPr lang="en-US" sz="4400" dirty="0"/>
          </a:p>
        </p:txBody>
      </p:sp>
      <p:sp>
        <p:nvSpPr>
          <p:cNvPr id="4" name="Content Placeholder 3">
            <a:extLst>
              <a:ext uri="{FF2B5EF4-FFF2-40B4-BE49-F238E27FC236}">
                <a16:creationId xmlns:a16="http://schemas.microsoft.com/office/drawing/2014/main" id="{63C88949-1510-8B28-9923-A53F6A47790F}"/>
              </a:ext>
            </a:extLst>
          </p:cNvPr>
          <p:cNvSpPr>
            <a:spLocks noGrp="1"/>
          </p:cNvSpPr>
          <p:nvPr>
            <p:ph idx="1"/>
          </p:nvPr>
        </p:nvSpPr>
        <p:spPr>
          <a:xfrm>
            <a:off x="457200" y="1295400"/>
            <a:ext cx="11203718" cy="5141216"/>
          </a:xfrm>
          <a:prstGeom prst="rect">
            <a:avLst/>
          </a:prstGeom>
        </p:spPr>
        <p:txBody>
          <a:bodyPr vert="horz" wrap="square" lIns="91440" tIns="45720" rIns="91440" bIns="45720" rtlCol="0" anchor="t">
            <a:spAutoFit/>
          </a:bodyPr>
          <a:lstStyle/>
          <a:p>
            <a:pPr>
              <a:lnSpc>
                <a:spcPct val="107000"/>
              </a:lnSpc>
              <a:spcBef>
                <a:spcPts val="600"/>
              </a:spcBef>
              <a:spcAft>
                <a:spcPts val="600"/>
              </a:spcAft>
            </a:pPr>
            <a:r>
              <a:rPr lang="en-GB" sz="2200" b="1" i="1" dirty="0">
                <a:latin typeface="+mj-lt"/>
                <a:cs typeface="Arial"/>
              </a:rPr>
              <a:t>At COP15, </a:t>
            </a:r>
            <a:r>
              <a:rPr lang="en-GB" sz="2200" b="1" i="1" dirty="0">
                <a:solidFill>
                  <a:schemeClr val="tx1"/>
                </a:solidFill>
                <a:latin typeface="+mj-lt"/>
                <a:cs typeface="Arial"/>
              </a:rPr>
              <a:t>Partie</a:t>
            </a:r>
            <a:r>
              <a:rPr lang="en-GB" sz="2200" b="1" i="1" dirty="0">
                <a:latin typeface="+mj-lt"/>
                <a:cs typeface="Arial"/>
              </a:rPr>
              <a:t>s agreed…</a:t>
            </a:r>
            <a:endParaRPr lang="en-US" dirty="0">
              <a:solidFill>
                <a:schemeClr val="tx1"/>
              </a:solidFill>
            </a:endParaRPr>
          </a:p>
          <a:p>
            <a:pPr lvl="1">
              <a:lnSpc>
                <a:spcPct val="107000"/>
              </a:lnSpc>
              <a:spcBef>
                <a:spcPts val="600"/>
              </a:spcBef>
              <a:spcAft>
                <a:spcPts val="600"/>
              </a:spcAft>
            </a:pPr>
            <a:r>
              <a:rPr lang="en-GB" altLang="en-US" sz="2000" b="1" dirty="0">
                <a:solidFill>
                  <a:schemeClr val="tx1"/>
                </a:solidFill>
                <a:latin typeface="+mj-lt"/>
                <a:cs typeface="Arial"/>
              </a:rPr>
              <a:t>A DSI solution should:</a:t>
            </a:r>
            <a:r>
              <a:rPr lang="en-GB" altLang="en-US" sz="2000" dirty="0">
                <a:solidFill>
                  <a:schemeClr val="tx1"/>
                </a:solidFill>
                <a:latin typeface="+mj-lt"/>
                <a:cs typeface="Arial"/>
              </a:rPr>
              <a:t> </a:t>
            </a:r>
            <a:r>
              <a:rPr lang="en-US" altLang="en-US" sz="2000" dirty="0">
                <a:solidFill>
                  <a:schemeClr val="tx1"/>
                </a:solidFill>
                <a:latin typeface="+mj-lt"/>
                <a:cs typeface="Arial"/>
              </a:rPr>
              <a:t>be efficient, feasible and practical; generate more benefits than costs; be effective; provide certainty and legal clarity for providers and users; not hinder research and innovation; be consistent with open access to data; be mutually supportive of other ABS instruments; take into account rights of IPLCs including on TK; benefits to support conservation and sustainable use and benefit IPLCs</a:t>
            </a:r>
          </a:p>
          <a:p>
            <a:pPr lvl="1">
              <a:lnSpc>
                <a:spcPct val="107000"/>
              </a:lnSpc>
              <a:spcBef>
                <a:spcPts val="600"/>
              </a:spcBef>
              <a:spcAft>
                <a:spcPts val="600"/>
              </a:spcAft>
            </a:pPr>
            <a:r>
              <a:rPr lang="en-GB" sz="2000" b="1" i="1" dirty="0">
                <a:solidFill>
                  <a:schemeClr val="tx1"/>
                </a:solidFill>
                <a:cs typeface="Times New Roman"/>
              </a:rPr>
              <a:t>Multilateral</a:t>
            </a:r>
            <a:r>
              <a:rPr lang="en-GB" sz="2000" b="1" dirty="0">
                <a:solidFill>
                  <a:schemeClr val="tx1"/>
                </a:solidFill>
                <a:cs typeface="Times New Roman"/>
              </a:rPr>
              <a:t> mechanism</a:t>
            </a:r>
            <a:r>
              <a:rPr lang="en-GB" sz="2000" dirty="0">
                <a:solidFill>
                  <a:schemeClr val="tx1"/>
                </a:solidFill>
                <a:cs typeface="Times New Roman"/>
              </a:rPr>
              <a:t>: to avoid tracking DSI use and tracing origin of genetic resources (PIC and MAT are difficult for DSI; DSI </a:t>
            </a:r>
            <a:r>
              <a:rPr lang="en-GB" sz="2000" dirty="0">
                <a:cs typeface="Times New Roman"/>
              </a:rPr>
              <a:t>with many origins </a:t>
            </a:r>
            <a:r>
              <a:rPr lang="en-GB" sz="2000" dirty="0">
                <a:solidFill>
                  <a:schemeClr val="tx1"/>
                </a:solidFill>
                <a:cs typeface="Times New Roman"/>
              </a:rPr>
              <a:t>accessed in large quantities)</a:t>
            </a:r>
          </a:p>
          <a:p>
            <a:pPr lvl="1">
              <a:lnSpc>
                <a:spcPct val="107000"/>
              </a:lnSpc>
              <a:spcBef>
                <a:spcPts val="600"/>
              </a:spcBef>
              <a:spcAft>
                <a:spcPts val="600"/>
              </a:spcAft>
            </a:pPr>
            <a:r>
              <a:rPr lang="en-GB" sz="2000" b="1" dirty="0">
                <a:cs typeface="Times New Roman"/>
              </a:rPr>
              <a:t>To be finalized</a:t>
            </a:r>
            <a:r>
              <a:rPr lang="en-GB" sz="2000" dirty="0">
                <a:cs typeface="Times New Roman"/>
              </a:rPr>
              <a:t> at the 16</a:t>
            </a:r>
            <a:r>
              <a:rPr lang="en-GB" sz="2000" baseline="30000" dirty="0">
                <a:cs typeface="Times New Roman"/>
              </a:rPr>
              <a:t>th</a:t>
            </a:r>
            <a:r>
              <a:rPr lang="en-GB" sz="2000" dirty="0">
                <a:cs typeface="Times New Roman"/>
              </a:rPr>
              <a:t> Conference of the Parties to the CBD in 2024</a:t>
            </a:r>
            <a:endParaRPr lang="en-GB" sz="2000" dirty="0">
              <a:solidFill>
                <a:schemeClr val="tx1"/>
              </a:solidFill>
              <a:cs typeface="Arial"/>
            </a:endParaRPr>
          </a:p>
          <a:p>
            <a:pPr>
              <a:spcBef>
                <a:spcPts val="600"/>
              </a:spcBef>
              <a:spcAft>
                <a:spcPts val="300"/>
              </a:spcAft>
            </a:pPr>
            <a:r>
              <a:rPr lang="en-US" sz="2200" b="1" dirty="0">
                <a:solidFill>
                  <a:schemeClr val="tx1"/>
                </a:solidFill>
                <a:latin typeface="+mj-lt"/>
                <a:ea typeface="Calibri"/>
                <a:cs typeface="Arial"/>
              </a:rPr>
              <a:t>Key issues for the mechanism</a:t>
            </a:r>
            <a:r>
              <a:rPr lang="en-US" sz="2200" dirty="0">
                <a:solidFill>
                  <a:schemeClr val="tx1"/>
                </a:solidFill>
                <a:latin typeface="+mj-lt"/>
                <a:ea typeface="Calibri"/>
                <a:cs typeface="Arial"/>
              </a:rPr>
              <a:t>: ‘money in’, ‘money out’, non-monetary benefit-sharing &amp; capacity-building, fund governance, data governance, relationship with national laws and international treaties</a:t>
            </a:r>
          </a:p>
          <a:p>
            <a:pPr>
              <a:lnSpc>
                <a:spcPct val="107000"/>
              </a:lnSpc>
              <a:spcBef>
                <a:spcPts val="600"/>
              </a:spcBef>
              <a:spcAft>
                <a:spcPts val="600"/>
              </a:spcAft>
            </a:pPr>
            <a:endParaRPr lang="en-GB" altLang="en-US" sz="2000" dirty="0">
              <a:solidFill>
                <a:schemeClr val="tx1"/>
              </a:solidFill>
              <a:cs typeface="Times New Roman"/>
            </a:endParaRPr>
          </a:p>
        </p:txBody>
      </p:sp>
    </p:spTree>
    <p:extLst>
      <p:ext uri="{BB962C8B-B14F-4D97-AF65-F5344CB8AC3E}">
        <p14:creationId xmlns:p14="http://schemas.microsoft.com/office/powerpoint/2010/main" val="1906932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16FF8-D98F-3C1F-9918-A56BB34720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BAA9E8-DF59-02CB-E9BB-E220C264519E}"/>
              </a:ext>
            </a:extLst>
          </p:cNvPr>
          <p:cNvSpPr>
            <a:spLocks noGrp="1"/>
          </p:cNvSpPr>
          <p:nvPr>
            <p:ph type="title"/>
          </p:nvPr>
        </p:nvSpPr>
        <p:spPr>
          <a:xfrm>
            <a:off x="609600" y="76200"/>
            <a:ext cx="10972800" cy="1143000"/>
          </a:xfrm>
        </p:spPr>
        <p:txBody>
          <a:bodyPr>
            <a:normAutofit/>
          </a:bodyPr>
          <a:lstStyle/>
          <a:p>
            <a:r>
              <a:rPr lang="en-CA" sz="3600" dirty="0"/>
              <a:t>New mechanism: key elements</a:t>
            </a:r>
          </a:p>
        </p:txBody>
      </p:sp>
      <p:sp>
        <p:nvSpPr>
          <p:cNvPr id="3" name="Content Placeholder 2">
            <a:extLst>
              <a:ext uri="{FF2B5EF4-FFF2-40B4-BE49-F238E27FC236}">
                <a16:creationId xmlns:a16="http://schemas.microsoft.com/office/drawing/2014/main" id="{08141BB7-3C0B-804E-0A36-7B434DC9CB6C}"/>
              </a:ext>
            </a:extLst>
          </p:cNvPr>
          <p:cNvSpPr>
            <a:spLocks noGrp="1"/>
          </p:cNvSpPr>
          <p:nvPr>
            <p:ph idx="1"/>
          </p:nvPr>
        </p:nvSpPr>
        <p:spPr>
          <a:xfrm>
            <a:off x="609600" y="1371600"/>
            <a:ext cx="8610600" cy="5364162"/>
          </a:xfrm>
        </p:spPr>
        <p:txBody>
          <a:bodyPr>
            <a:normAutofit/>
          </a:bodyPr>
          <a:lstStyle/>
          <a:p>
            <a:pPr marL="0" indent="0">
              <a:lnSpc>
                <a:spcPct val="120000"/>
              </a:lnSpc>
              <a:buNone/>
            </a:pPr>
            <a:r>
              <a:rPr lang="en-CA" sz="2400" b="1" dirty="0">
                <a:solidFill>
                  <a:schemeClr val="accent5">
                    <a:lumMod val="75000"/>
                  </a:schemeClr>
                </a:solidFill>
                <a:latin typeface="+mj-lt"/>
              </a:rPr>
              <a:t>‘MONEY IN’</a:t>
            </a:r>
          </a:p>
          <a:p>
            <a:pPr marL="808650" lvl="2" indent="-457200">
              <a:lnSpc>
                <a:spcPct val="120000"/>
              </a:lnSpc>
              <a:spcAft>
                <a:spcPts val="600"/>
              </a:spcAft>
            </a:pPr>
            <a:r>
              <a:rPr lang="en-US" b="1" dirty="0">
                <a:solidFill>
                  <a:schemeClr val="tx1"/>
                </a:solidFill>
                <a:cs typeface="Times New Roman"/>
              </a:rPr>
              <a:t>Large</a:t>
            </a:r>
            <a:r>
              <a:rPr lang="en-US" dirty="0">
                <a:solidFill>
                  <a:schemeClr val="tx1"/>
                </a:solidFill>
                <a:cs typeface="Times New Roman"/>
              </a:rPr>
              <a:t> commercial users from list of DSI-using sectors expected to pay 1% of profits or 0.1% turnover into Cali Fund</a:t>
            </a:r>
          </a:p>
          <a:p>
            <a:pPr marL="808650" lvl="2" indent="-457200">
              <a:lnSpc>
                <a:spcPct val="120000"/>
              </a:lnSpc>
              <a:spcAft>
                <a:spcPts val="600"/>
              </a:spcAft>
            </a:pPr>
            <a:r>
              <a:rPr lang="en-US" dirty="0">
                <a:latin typeface="+mj-lt"/>
                <a:cs typeface="Times New Roman"/>
              </a:rPr>
              <a:t>Parties to take measures to ‘incentivize contributions’</a:t>
            </a:r>
            <a:endParaRPr lang="en-CA" dirty="0">
              <a:latin typeface="+mj-lt"/>
            </a:endParaRPr>
          </a:p>
          <a:p>
            <a:pPr marL="0" lvl="1" indent="0">
              <a:lnSpc>
                <a:spcPct val="120000"/>
              </a:lnSpc>
              <a:spcAft>
                <a:spcPts val="600"/>
              </a:spcAft>
              <a:buNone/>
            </a:pPr>
            <a:r>
              <a:rPr lang="en-CA" sz="2400" b="1" dirty="0">
                <a:solidFill>
                  <a:schemeClr val="accent5">
                    <a:lumMod val="75000"/>
                  </a:schemeClr>
                </a:solidFill>
                <a:latin typeface="+mj-lt"/>
              </a:rPr>
              <a:t>NON-MONETARY BENEFIT-SHARING</a:t>
            </a:r>
          </a:p>
          <a:p>
            <a:pPr marL="808650" lvl="2" indent="-457200">
              <a:lnSpc>
                <a:spcPct val="120000"/>
              </a:lnSpc>
              <a:spcAft>
                <a:spcPts val="600"/>
              </a:spcAft>
            </a:pPr>
            <a:r>
              <a:rPr lang="en-US" dirty="0">
                <a:cs typeface="Times New Roman"/>
              </a:rPr>
              <a:t>All users of DSI </a:t>
            </a:r>
            <a:r>
              <a:rPr lang="en-US" dirty="0">
                <a:solidFill>
                  <a:schemeClr val="tx1"/>
                </a:solidFill>
              </a:rPr>
              <a:t>should share non-monetary benefits, as appropriate</a:t>
            </a:r>
          </a:p>
          <a:p>
            <a:pPr marL="408600" lvl="1" indent="-457200">
              <a:lnSpc>
                <a:spcPct val="120000"/>
              </a:lnSpc>
              <a:spcAft>
                <a:spcPts val="600"/>
              </a:spcAft>
              <a:buFont typeface="Arial" panose="020B0604020202020204" pitchFamily="34" charset="0"/>
              <a:buChar char="•"/>
            </a:pPr>
            <a:endParaRPr lang="en-CA" sz="2600" b="1" dirty="0">
              <a:solidFill>
                <a:srgbClr val="2D803B"/>
              </a:solidFill>
              <a:latin typeface="+mj-lt"/>
            </a:endParaRPr>
          </a:p>
          <a:p>
            <a:pPr marL="408600" lvl="1" indent="-457200">
              <a:lnSpc>
                <a:spcPct val="120000"/>
              </a:lnSpc>
              <a:spcAft>
                <a:spcPts val="600"/>
              </a:spcAft>
              <a:buFont typeface="Arial" panose="020B0604020202020204" pitchFamily="34" charset="0"/>
              <a:buChar char="•"/>
            </a:pPr>
            <a:endParaRPr lang="en-CA" sz="2600" b="1" dirty="0">
              <a:solidFill>
                <a:srgbClr val="2D803B"/>
              </a:solidFill>
              <a:latin typeface="+mj-lt"/>
            </a:endParaRPr>
          </a:p>
          <a:p>
            <a:pPr marL="1265850" lvl="3" indent="-457200">
              <a:lnSpc>
                <a:spcPct val="120000"/>
              </a:lnSpc>
              <a:spcAft>
                <a:spcPts val="600"/>
              </a:spcAft>
            </a:pPr>
            <a:endParaRPr lang="en-US" sz="1800" i="1" dirty="0">
              <a:solidFill>
                <a:schemeClr val="tx1"/>
              </a:solidFill>
              <a:cs typeface="Times New Roman"/>
            </a:endParaRPr>
          </a:p>
          <a:p>
            <a:endParaRPr lang="en-CA" dirty="0"/>
          </a:p>
        </p:txBody>
      </p:sp>
      <p:pic>
        <p:nvPicPr>
          <p:cNvPr id="4" name="Picture 2" descr="2024 United Nations Biodiversity Conference - Wikipedia">
            <a:extLst>
              <a:ext uri="{FF2B5EF4-FFF2-40B4-BE49-F238E27FC236}">
                <a16:creationId xmlns:a16="http://schemas.microsoft.com/office/drawing/2014/main" id="{2F8A4692-FE14-7016-9D4B-EF8128B04A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96" t="-3261" r="15218" b="3261"/>
          <a:stretch/>
        </p:blipFill>
        <p:spPr bwMode="auto">
          <a:xfrm>
            <a:off x="9220200" y="1676400"/>
            <a:ext cx="26670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766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444" y="1143000"/>
            <a:ext cx="10972800" cy="2133600"/>
          </a:xfrm>
        </p:spPr>
        <p:txBody>
          <a:bodyPr>
            <a:normAutofit lnSpcReduction="10000"/>
          </a:bodyPr>
          <a:lstStyle/>
          <a:p>
            <a:pPr marL="0" lvl="1" indent="0">
              <a:lnSpc>
                <a:spcPct val="127000"/>
              </a:lnSpc>
              <a:buNone/>
            </a:pPr>
            <a:r>
              <a:rPr lang="en-US" sz="2200" b="1" dirty="0">
                <a:solidFill>
                  <a:schemeClr val="accent5">
                    <a:lumMod val="75000"/>
                  </a:schemeClr>
                </a:solidFill>
                <a:latin typeface="+mj-lt"/>
                <a:cs typeface="Times New Roman" panose="02020603050405020304" pitchFamily="18" charset="0"/>
              </a:rPr>
              <a:t>DATABASES</a:t>
            </a:r>
          </a:p>
          <a:p>
            <a:pPr lvl="1">
              <a:lnSpc>
                <a:spcPct val="127000"/>
              </a:lnSpc>
              <a:buFont typeface="Arial" panose="020B0604020202020204" pitchFamily="34" charset="0"/>
              <a:buChar char="•"/>
            </a:pPr>
            <a:r>
              <a:rPr lang="en-US" sz="2200" dirty="0">
                <a:cs typeface="Times New Roman" panose="02020603050405020304" pitchFamily="18" charset="0"/>
              </a:rPr>
              <a:t>Databases to raise awareness of mechanism and flag responsibilities for data submitters and users, collect info about DSI sources (and if traditional knowledge used), consider FAIR, CARE, TRUST principles, flag that users need to </a:t>
            </a:r>
            <a:r>
              <a:rPr lang="en-US" sz="2200" b="1" i="1" dirty="0">
                <a:cs typeface="Times New Roman" panose="02020603050405020304" pitchFamily="18" charset="0"/>
              </a:rPr>
              <a:t>indicate that DSI is not subject to restrictions </a:t>
            </a:r>
            <a:r>
              <a:rPr lang="en-US" sz="2200" dirty="0">
                <a:cs typeface="Times New Roman" panose="02020603050405020304" pitchFamily="18" charset="0"/>
              </a:rPr>
              <a:t>on its sharing</a:t>
            </a:r>
            <a:endParaRPr lang="en-CA" sz="2200" dirty="0">
              <a:latin typeface="Aptos"/>
              <a:cs typeface="Arial"/>
            </a:endParaRPr>
          </a:p>
          <a:p>
            <a:pPr marL="0" lvl="2" indent="0" algn="l">
              <a:lnSpc>
                <a:spcPct val="120000"/>
              </a:lnSpc>
              <a:spcAft>
                <a:spcPts val="600"/>
              </a:spcAft>
              <a:buNone/>
            </a:pPr>
            <a:endParaRPr lang="en-US" sz="2600" dirty="0">
              <a:solidFill>
                <a:schemeClr val="tx1"/>
              </a:solidFill>
              <a:cs typeface="Times New Roman" panose="02020603050405020304" pitchFamily="18" charset="0"/>
            </a:endParaRPr>
          </a:p>
          <a:p>
            <a:endParaRPr lang="en-CA" dirty="0"/>
          </a:p>
        </p:txBody>
      </p:sp>
      <p:sp>
        <p:nvSpPr>
          <p:cNvPr id="4" name="Title 1">
            <a:extLst>
              <a:ext uri="{FF2B5EF4-FFF2-40B4-BE49-F238E27FC236}">
                <a16:creationId xmlns:a16="http://schemas.microsoft.com/office/drawing/2014/main" id="{4A173598-92FD-DC94-86C1-854414B0AD5F}"/>
              </a:ext>
            </a:extLst>
          </p:cNvPr>
          <p:cNvSpPr txBox="1">
            <a:spLocks/>
          </p:cNvSpPr>
          <p:nvPr/>
        </p:nvSpPr>
        <p:spPr>
          <a:xfrm>
            <a:off x="605444" y="76200"/>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cap="none" baseline="0">
                <a:solidFill>
                  <a:schemeClr val="tx1"/>
                </a:solidFill>
                <a:latin typeface="+mj-lt"/>
                <a:ea typeface="+mj-ea"/>
                <a:cs typeface="+mj-cs"/>
              </a:defRPr>
            </a:lvl1pPr>
          </a:lstStyle>
          <a:p>
            <a:r>
              <a:rPr lang="en-CA" sz="3600" dirty="0"/>
              <a:t>New mechanism: key elements</a:t>
            </a:r>
          </a:p>
        </p:txBody>
      </p:sp>
      <p:pic>
        <p:nvPicPr>
          <p:cNvPr id="8" name="Picture 7" descr="A group of people standing at a table&#10;&#10;AI-generated content may be incorrect.">
            <a:extLst>
              <a:ext uri="{FF2B5EF4-FFF2-40B4-BE49-F238E27FC236}">
                <a16:creationId xmlns:a16="http://schemas.microsoft.com/office/drawing/2014/main" id="{21C6A32F-3113-0645-83E9-33B0EE2277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3429000"/>
            <a:ext cx="4589115" cy="2079759"/>
          </a:xfrm>
          <a:prstGeom prst="rect">
            <a:avLst/>
          </a:prstGeom>
        </p:spPr>
      </p:pic>
      <p:sp>
        <p:nvSpPr>
          <p:cNvPr id="9" name="TextBox 8">
            <a:extLst>
              <a:ext uri="{FF2B5EF4-FFF2-40B4-BE49-F238E27FC236}">
                <a16:creationId xmlns:a16="http://schemas.microsoft.com/office/drawing/2014/main" id="{E784C7F1-5795-8ACE-BD81-AC5E5B5528A9}"/>
              </a:ext>
            </a:extLst>
          </p:cNvPr>
          <p:cNvSpPr txBox="1"/>
          <p:nvPr/>
        </p:nvSpPr>
        <p:spPr>
          <a:xfrm>
            <a:off x="533401" y="3276600"/>
            <a:ext cx="6795088" cy="2746457"/>
          </a:xfrm>
          <a:prstGeom prst="rect">
            <a:avLst/>
          </a:prstGeom>
          <a:noFill/>
        </p:spPr>
        <p:txBody>
          <a:bodyPr wrap="square" rtlCol="0">
            <a:spAutoFit/>
          </a:bodyPr>
          <a:lstStyle/>
          <a:p>
            <a:pPr marL="0" lvl="2" algn="l">
              <a:lnSpc>
                <a:spcPct val="120000"/>
              </a:lnSpc>
              <a:spcAft>
                <a:spcPts val="600"/>
              </a:spcAft>
            </a:pPr>
            <a:r>
              <a:rPr lang="en-US" sz="2200" b="1" dirty="0">
                <a:solidFill>
                  <a:schemeClr val="accent5">
                    <a:lumMod val="75000"/>
                  </a:schemeClr>
                </a:solidFill>
              </a:rPr>
              <a:t>‘</a:t>
            </a:r>
            <a:r>
              <a:rPr lang="en-US" sz="2200" b="1" dirty="0">
                <a:solidFill>
                  <a:schemeClr val="accent5">
                    <a:lumMod val="75000"/>
                  </a:schemeClr>
                </a:solidFill>
                <a:latin typeface="Arial" panose="020B0604020202020204" pitchFamily="34" charset="0"/>
                <a:cs typeface="Arial" panose="020B0604020202020204" pitchFamily="34" charset="0"/>
              </a:rPr>
              <a:t>MONEY OUT’</a:t>
            </a:r>
          </a:p>
          <a:p>
            <a:pPr marL="800100" lvl="1" indent="-342900">
              <a:buFont typeface="Arial" panose="020B0604020202020204" pitchFamily="34" charset="0"/>
              <a:buChar char="•"/>
            </a:pPr>
            <a:r>
              <a:rPr lang="en-US" sz="2200" dirty="0">
                <a:cs typeface="Times New Roman" panose="02020603050405020304" pitchFamily="18" charset="0"/>
              </a:rPr>
              <a:t>To support CBD objectives in developing countries; benefit IPLCs; DSI capacity-building</a:t>
            </a:r>
          </a:p>
          <a:p>
            <a:pPr marL="800100" lvl="1" indent="-342900">
              <a:buFont typeface="Arial" panose="020B0604020202020204" pitchFamily="34" charset="0"/>
              <a:buChar char="•"/>
            </a:pPr>
            <a:r>
              <a:rPr lang="en-US" sz="2200" b="1" dirty="0">
                <a:solidFill>
                  <a:schemeClr val="tx1"/>
                </a:solidFill>
              </a:rPr>
              <a:t>Cali Fund</a:t>
            </a:r>
            <a:r>
              <a:rPr lang="en-US" sz="2200" dirty="0">
                <a:solidFill>
                  <a:schemeClr val="tx1"/>
                </a:solidFill>
              </a:rPr>
              <a:t>, hosted outside Global Environment Facility, with </a:t>
            </a:r>
            <a:r>
              <a:rPr lang="en-US" sz="2200" dirty="0">
                <a:solidFill>
                  <a:schemeClr val="tx1"/>
                </a:solidFill>
                <a:cs typeface="Times New Roman" panose="02020603050405020304" pitchFamily="18" charset="0"/>
              </a:rPr>
              <a:t>direct allocation to countries</a:t>
            </a:r>
          </a:p>
          <a:p>
            <a:pPr marL="800100" lvl="1" indent="-342900">
              <a:lnSpc>
                <a:spcPct val="127000"/>
              </a:lnSpc>
              <a:buFont typeface="Arial" panose="020B0604020202020204" pitchFamily="34" charset="0"/>
              <a:buChar char="•"/>
            </a:pPr>
            <a:r>
              <a:rPr lang="en-US" sz="2200" dirty="0">
                <a:solidFill>
                  <a:schemeClr val="tx1"/>
                </a:solidFill>
                <a:cs typeface="Times New Roman" panose="02020603050405020304" pitchFamily="18" charset="0"/>
              </a:rPr>
              <a:t>&gt;1/2 of global funding to support IPLCs’ self-identified needs</a:t>
            </a:r>
          </a:p>
        </p:txBody>
      </p:sp>
      <p:sp>
        <p:nvSpPr>
          <p:cNvPr id="10" name="TextBox 9">
            <a:extLst>
              <a:ext uri="{FF2B5EF4-FFF2-40B4-BE49-F238E27FC236}">
                <a16:creationId xmlns:a16="http://schemas.microsoft.com/office/drawing/2014/main" id="{981CAF96-335A-AEB7-1DC3-1BBA116F0513}"/>
              </a:ext>
            </a:extLst>
          </p:cNvPr>
          <p:cNvSpPr txBox="1"/>
          <p:nvPr/>
        </p:nvSpPr>
        <p:spPr>
          <a:xfrm>
            <a:off x="8489954" y="5486400"/>
            <a:ext cx="3595856" cy="584775"/>
          </a:xfrm>
          <a:prstGeom prst="rect">
            <a:avLst/>
          </a:prstGeom>
          <a:noFill/>
        </p:spPr>
        <p:txBody>
          <a:bodyPr wrap="none" rtlCol="0">
            <a:spAutoFit/>
          </a:bodyPr>
          <a:lstStyle/>
          <a:p>
            <a:pPr algn="r"/>
            <a:r>
              <a:rPr lang="en-US" dirty="0"/>
              <a:t>Cali Fund launched 25 Feb 2025</a:t>
            </a:r>
          </a:p>
          <a:p>
            <a:pPr algn="r"/>
            <a:r>
              <a:rPr lang="en-US" sz="1400" b="0" i="0" dirty="0">
                <a:solidFill>
                  <a:srgbClr val="000000"/>
                </a:solidFill>
                <a:effectLst/>
                <a:latin typeface="Campton"/>
              </a:rPr>
              <a:t>IISD/ENB | Mike </a:t>
            </a:r>
            <a:r>
              <a:rPr lang="en-US" sz="1400" b="0" i="0" dirty="0" err="1">
                <a:solidFill>
                  <a:srgbClr val="000000"/>
                </a:solidFill>
                <a:effectLst/>
                <a:latin typeface="Campton"/>
              </a:rPr>
              <a:t>Muzurakis</a:t>
            </a:r>
            <a:endParaRPr lang="en-US" sz="1400" dirty="0"/>
          </a:p>
        </p:txBody>
      </p:sp>
    </p:spTree>
    <p:extLst>
      <p:ext uri="{BB962C8B-B14F-4D97-AF65-F5344CB8AC3E}">
        <p14:creationId xmlns:p14="http://schemas.microsoft.com/office/powerpoint/2010/main" val="3937246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51745D57-392C-BAB4-3446-298B3EC31D2B}"/>
              </a:ext>
            </a:extLst>
          </p:cNvPr>
          <p:cNvSpPr/>
          <p:nvPr/>
        </p:nvSpPr>
        <p:spPr>
          <a:xfrm>
            <a:off x="5715000" y="1295400"/>
            <a:ext cx="5848004" cy="4876800"/>
          </a:xfrm>
          <a:prstGeom prst="round2Diag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0204" y="0"/>
            <a:ext cx="10972800" cy="1143000"/>
          </a:xfrm>
        </p:spPr>
        <p:txBody>
          <a:bodyPr>
            <a:normAutofit/>
          </a:bodyPr>
          <a:lstStyle/>
          <a:p>
            <a:r>
              <a:rPr lang="en-CA" sz="3600" dirty="0"/>
              <a:t>Decision 16/2 implications for Canada</a:t>
            </a:r>
          </a:p>
        </p:txBody>
      </p:sp>
      <p:sp>
        <p:nvSpPr>
          <p:cNvPr id="3" name="Content Placeholder 2"/>
          <p:cNvSpPr>
            <a:spLocks noGrp="1"/>
          </p:cNvSpPr>
          <p:nvPr>
            <p:ph idx="1"/>
          </p:nvPr>
        </p:nvSpPr>
        <p:spPr>
          <a:xfrm>
            <a:off x="609600" y="1066800"/>
            <a:ext cx="4724400" cy="5410200"/>
          </a:xfrm>
        </p:spPr>
        <p:txBody>
          <a:bodyPr vert="horz" lIns="91440" tIns="45720" rIns="91440" bIns="45720" rtlCol="0" anchor="t">
            <a:normAutofit fontScale="32500" lnSpcReduction="20000"/>
          </a:bodyPr>
          <a:lstStyle/>
          <a:p>
            <a:pPr marL="0" indent="0">
              <a:lnSpc>
                <a:spcPct val="100000"/>
              </a:lnSpc>
              <a:spcBef>
                <a:spcPts val="0"/>
              </a:spcBef>
              <a:spcAft>
                <a:spcPts val="600"/>
              </a:spcAft>
              <a:buNone/>
            </a:pPr>
            <a:r>
              <a:rPr lang="en-US" sz="4900" b="1" dirty="0">
                <a:ea typeface="Calibri"/>
                <a:cs typeface="Calibri"/>
              </a:rPr>
              <a:t>Government of Canada: </a:t>
            </a:r>
          </a:p>
          <a:p>
            <a:pPr>
              <a:lnSpc>
                <a:spcPct val="100000"/>
              </a:lnSpc>
              <a:spcBef>
                <a:spcPts val="0"/>
              </a:spcBef>
              <a:spcAft>
                <a:spcPts val="600"/>
              </a:spcAft>
            </a:pPr>
            <a:r>
              <a:rPr lang="en-US" sz="4000" dirty="0">
                <a:ea typeface="Calibri"/>
                <a:cs typeface="Calibri"/>
              </a:rPr>
              <a:t>incentivize contributions from large commercial users</a:t>
            </a:r>
          </a:p>
          <a:p>
            <a:pPr>
              <a:lnSpc>
                <a:spcPct val="100000"/>
              </a:lnSpc>
              <a:spcBef>
                <a:spcPts val="0"/>
              </a:spcBef>
              <a:spcAft>
                <a:spcPts val="600"/>
              </a:spcAft>
            </a:pPr>
            <a:r>
              <a:rPr lang="en-US" sz="4000" dirty="0">
                <a:ea typeface="Calibri"/>
                <a:cs typeface="Calibri"/>
              </a:rPr>
              <a:t>ensure databases take actions</a:t>
            </a:r>
          </a:p>
          <a:p>
            <a:pPr>
              <a:lnSpc>
                <a:spcPct val="100000"/>
              </a:lnSpc>
              <a:spcBef>
                <a:spcPts val="0"/>
              </a:spcBef>
              <a:spcAft>
                <a:spcPts val="600"/>
              </a:spcAft>
            </a:pPr>
            <a:r>
              <a:rPr lang="en-US" sz="4000" dirty="0">
                <a:ea typeface="Calibri"/>
                <a:cs typeface="Calibri"/>
              </a:rPr>
              <a:t>continue to push for </a:t>
            </a:r>
            <a:r>
              <a:rPr lang="en-US" sz="4000" dirty="0">
                <a:solidFill>
                  <a:schemeClr val="accent5">
                    <a:lumMod val="75000"/>
                  </a:schemeClr>
                </a:solidFill>
                <a:ea typeface="Calibri"/>
                <a:cs typeface="Calibri"/>
              </a:rPr>
              <a:t>Indigenous Peoples in developed countries</a:t>
            </a:r>
            <a:r>
              <a:rPr lang="en-US" sz="4000" dirty="0">
                <a:ea typeface="Calibri"/>
                <a:cs typeface="Calibri"/>
              </a:rPr>
              <a:t> as beneficiaries</a:t>
            </a:r>
          </a:p>
          <a:p>
            <a:pPr>
              <a:lnSpc>
                <a:spcPct val="100000"/>
              </a:lnSpc>
              <a:spcBef>
                <a:spcPts val="0"/>
              </a:spcBef>
              <a:spcAft>
                <a:spcPts val="600"/>
              </a:spcAft>
            </a:pPr>
            <a:r>
              <a:rPr lang="en-US" sz="4000" i="1" dirty="0">
                <a:ea typeface="Calibri"/>
                <a:cs typeface="Calibri"/>
              </a:rPr>
              <a:t>…raise awareness for all users </a:t>
            </a:r>
            <a:r>
              <a:rPr lang="en-US" sz="4000" i="1" dirty="0">
                <a:solidFill>
                  <a:schemeClr val="accent5">
                    <a:lumMod val="75000"/>
                  </a:schemeClr>
                </a:solidFill>
                <a:ea typeface="Calibri"/>
                <a:cs typeface="Calibri"/>
              </a:rPr>
              <a:t>and providers</a:t>
            </a:r>
          </a:p>
          <a:p>
            <a:pPr marL="0" indent="0">
              <a:lnSpc>
                <a:spcPct val="100000"/>
              </a:lnSpc>
              <a:spcBef>
                <a:spcPts val="0"/>
              </a:spcBef>
              <a:spcAft>
                <a:spcPts val="600"/>
              </a:spcAft>
              <a:buNone/>
            </a:pPr>
            <a:endParaRPr lang="en-US" sz="4000" dirty="0">
              <a:solidFill>
                <a:srgbClr val="444444"/>
              </a:solidFill>
              <a:ea typeface="Calibri"/>
              <a:cs typeface="Calibri"/>
            </a:endParaRPr>
          </a:p>
          <a:p>
            <a:pPr marL="0" indent="0">
              <a:lnSpc>
                <a:spcPct val="100000"/>
              </a:lnSpc>
              <a:spcBef>
                <a:spcPts val="0"/>
              </a:spcBef>
              <a:spcAft>
                <a:spcPts val="600"/>
              </a:spcAft>
              <a:buNone/>
            </a:pPr>
            <a:r>
              <a:rPr lang="en-US" sz="4900" b="1" dirty="0">
                <a:ea typeface="Calibri"/>
                <a:cs typeface="Calibri"/>
              </a:rPr>
              <a:t>DSI databases in Canada: </a:t>
            </a:r>
          </a:p>
          <a:p>
            <a:pPr>
              <a:spcBef>
                <a:spcPts val="0"/>
              </a:spcBef>
              <a:spcAft>
                <a:spcPts val="600"/>
              </a:spcAft>
            </a:pPr>
            <a:r>
              <a:rPr lang="en-US" sz="4000" dirty="0">
                <a:ea typeface="Calibri"/>
                <a:cs typeface="Calibri"/>
              </a:rPr>
              <a:t>provide information on DSI mechanism, signal ABS laws may apply </a:t>
            </a:r>
          </a:p>
          <a:p>
            <a:pPr>
              <a:spcBef>
                <a:spcPts val="0"/>
              </a:spcBef>
              <a:spcAft>
                <a:spcPts val="600"/>
              </a:spcAft>
            </a:pPr>
            <a:r>
              <a:rPr lang="en-US" sz="4000" dirty="0">
                <a:ea typeface="Calibri"/>
                <a:cs typeface="Calibri"/>
              </a:rPr>
              <a:t>require information on country of origin and (where appropriate) </a:t>
            </a:r>
            <a:r>
              <a:rPr lang="en-US" sz="4000" dirty="0">
                <a:solidFill>
                  <a:schemeClr val="accent5">
                    <a:lumMod val="75000"/>
                  </a:schemeClr>
                </a:solidFill>
                <a:ea typeface="Calibri"/>
                <a:cs typeface="Calibri"/>
              </a:rPr>
              <a:t>TK use</a:t>
            </a:r>
          </a:p>
          <a:p>
            <a:pPr>
              <a:spcBef>
                <a:spcPts val="0"/>
              </a:spcBef>
              <a:spcAft>
                <a:spcPts val="600"/>
              </a:spcAft>
            </a:pPr>
            <a:r>
              <a:rPr lang="en-US" sz="4000" dirty="0">
                <a:solidFill>
                  <a:schemeClr val="accent5">
                    <a:lumMod val="75000"/>
                  </a:schemeClr>
                </a:solidFill>
                <a:ea typeface="Calibri"/>
                <a:cs typeface="Calibri"/>
              </a:rPr>
              <a:t>consider data governance principles</a:t>
            </a:r>
            <a:r>
              <a:rPr lang="en-US" sz="4000" dirty="0">
                <a:ea typeface="Calibri"/>
                <a:cs typeface="Calibri"/>
              </a:rPr>
              <a:t>   </a:t>
            </a:r>
          </a:p>
          <a:p>
            <a:pPr>
              <a:spcBef>
                <a:spcPts val="0"/>
              </a:spcBef>
              <a:spcAft>
                <a:spcPts val="600"/>
              </a:spcAft>
            </a:pPr>
            <a:endParaRPr lang="en-US" sz="4000" dirty="0">
              <a:ea typeface="Calibri"/>
              <a:cs typeface="Calibri"/>
            </a:endParaRPr>
          </a:p>
          <a:p>
            <a:pPr marL="0" indent="0">
              <a:lnSpc>
                <a:spcPct val="100000"/>
              </a:lnSpc>
              <a:spcBef>
                <a:spcPts val="0"/>
              </a:spcBef>
              <a:spcAft>
                <a:spcPts val="600"/>
              </a:spcAft>
              <a:buNone/>
            </a:pPr>
            <a:r>
              <a:rPr lang="en-US" sz="4900" b="1" dirty="0">
                <a:ea typeface="Calibri"/>
                <a:cs typeface="Calibri"/>
              </a:rPr>
              <a:t>Canadian DSI submitters and users:</a:t>
            </a:r>
          </a:p>
          <a:p>
            <a:pPr>
              <a:spcBef>
                <a:spcPts val="0"/>
              </a:spcBef>
              <a:spcAft>
                <a:spcPts val="600"/>
              </a:spcAft>
            </a:pPr>
            <a:r>
              <a:rPr lang="en-US" sz="4000" dirty="0">
                <a:ea typeface="Calibri"/>
                <a:cs typeface="Arial"/>
              </a:rPr>
              <a:t>Share</a:t>
            </a:r>
            <a:r>
              <a:rPr lang="en-US" sz="4000" i="1" dirty="0">
                <a:ea typeface="Calibri"/>
                <a:cs typeface="Arial"/>
              </a:rPr>
              <a:t> </a:t>
            </a:r>
            <a:r>
              <a:rPr lang="en-US" sz="4000" dirty="0">
                <a:ea typeface="Calibri"/>
                <a:cs typeface="Arial"/>
              </a:rPr>
              <a:t>non-monetary benefits (e.g. capacity-building to generate, access, use, store DSI) </a:t>
            </a:r>
          </a:p>
          <a:p>
            <a:pPr>
              <a:spcBef>
                <a:spcPts val="0"/>
              </a:spcBef>
              <a:spcAft>
                <a:spcPts val="600"/>
              </a:spcAft>
            </a:pPr>
            <a:r>
              <a:rPr lang="en-US" sz="4000" i="1" dirty="0">
                <a:ea typeface="Calibri"/>
                <a:cs typeface="Calibri"/>
              </a:rPr>
              <a:t>know applicable national ABS measures; </a:t>
            </a:r>
            <a:endParaRPr lang="en-US"/>
          </a:p>
          <a:p>
            <a:pPr>
              <a:spcBef>
                <a:spcPts val="0"/>
              </a:spcBef>
              <a:spcAft>
                <a:spcPts val="600"/>
              </a:spcAft>
            </a:pPr>
            <a:r>
              <a:rPr lang="en-US" sz="4000" i="1" dirty="0">
                <a:ea typeface="Calibri"/>
                <a:cs typeface="Calibri"/>
              </a:rPr>
              <a:t>know terms of use of genetic resources before sequencing/uploading </a:t>
            </a:r>
          </a:p>
          <a:p>
            <a:pPr>
              <a:spcBef>
                <a:spcPts val="0"/>
              </a:spcBef>
              <a:spcAft>
                <a:spcPts val="600"/>
              </a:spcAft>
            </a:pPr>
            <a:r>
              <a:rPr lang="en-US" sz="4000" i="1" dirty="0">
                <a:ea typeface="Calibri"/>
                <a:cs typeface="Calibri"/>
              </a:rPr>
              <a:t>share info on country of origin </a:t>
            </a:r>
            <a:r>
              <a:rPr lang="en-US" sz="4000" i="1" dirty="0">
                <a:solidFill>
                  <a:schemeClr val="accent5">
                    <a:lumMod val="75000"/>
                  </a:schemeClr>
                </a:solidFill>
                <a:ea typeface="Calibri"/>
                <a:cs typeface="Calibri"/>
              </a:rPr>
              <a:t>and whether TK was used</a:t>
            </a:r>
          </a:p>
          <a:p>
            <a:pPr>
              <a:spcBef>
                <a:spcPts val="0"/>
              </a:spcBef>
              <a:spcAft>
                <a:spcPts val="600"/>
              </a:spcAft>
            </a:pPr>
            <a:r>
              <a:rPr lang="en-US" sz="4000" i="1" dirty="0">
                <a:solidFill>
                  <a:schemeClr val="accent5">
                    <a:lumMod val="75000"/>
                  </a:schemeClr>
                </a:solidFill>
                <a:ea typeface="Calibri"/>
                <a:cs typeface="Calibri"/>
              </a:rPr>
              <a:t>Opportunities to flag benefit-sharing needs and actions on clearing-house (in future)</a:t>
            </a:r>
          </a:p>
          <a:p>
            <a:pPr lvl="1">
              <a:lnSpc>
                <a:spcPct val="100000"/>
              </a:lnSpc>
              <a:spcBef>
                <a:spcPts val="0"/>
              </a:spcBef>
              <a:spcAft>
                <a:spcPts val="600"/>
              </a:spcAft>
              <a:buFont typeface="Wingdings" panose="020B0604020202020204" pitchFamily="34" charset="0"/>
              <a:buChar char="Ø"/>
            </a:pPr>
            <a:endParaRPr lang="en-US" sz="4000" dirty="0">
              <a:ea typeface="Calibri"/>
              <a:cs typeface="Calibri"/>
            </a:endParaRPr>
          </a:p>
          <a:p>
            <a:pPr>
              <a:lnSpc>
                <a:spcPct val="100000"/>
              </a:lnSpc>
              <a:spcBef>
                <a:spcPts val="0"/>
              </a:spcBef>
              <a:spcAft>
                <a:spcPts val="600"/>
              </a:spcAft>
            </a:pPr>
            <a:endParaRPr lang="en-US" sz="4000" dirty="0">
              <a:solidFill>
                <a:srgbClr val="444444"/>
              </a:solidFill>
              <a:ea typeface="Calibri"/>
              <a:cs typeface="Calibri"/>
            </a:endParaRPr>
          </a:p>
          <a:p>
            <a:endParaRPr lang="en-CA" dirty="0"/>
          </a:p>
        </p:txBody>
      </p:sp>
      <p:sp>
        <p:nvSpPr>
          <p:cNvPr id="4" name="Content Placeholder 2">
            <a:extLst>
              <a:ext uri="{FF2B5EF4-FFF2-40B4-BE49-F238E27FC236}">
                <a16:creationId xmlns:a16="http://schemas.microsoft.com/office/drawing/2014/main" id="{813EBE6C-32F9-A715-0BD3-71FB87A2F9CC}"/>
              </a:ext>
            </a:extLst>
          </p:cNvPr>
          <p:cNvSpPr txBox="1">
            <a:spLocks/>
          </p:cNvSpPr>
          <p:nvPr/>
        </p:nvSpPr>
        <p:spPr>
          <a:xfrm>
            <a:off x="6063634" y="1761477"/>
            <a:ext cx="5451302" cy="3655979"/>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US" sz="1800" b="1" dirty="0">
                <a:solidFill>
                  <a:schemeClr val="bg1"/>
                </a:solidFill>
                <a:ea typeface="Calibri"/>
                <a:cs typeface="Calibri"/>
              </a:rPr>
              <a:t>Indigenous Peoples in Canada:</a:t>
            </a:r>
          </a:p>
          <a:p>
            <a:pPr>
              <a:spcBef>
                <a:spcPts val="0"/>
              </a:spcBef>
              <a:spcAft>
                <a:spcPts val="600"/>
              </a:spcAft>
              <a:buFont typeface="Wingdings" panose="05000000000000000000" pitchFamily="2" charset="2"/>
              <a:buChar char="Ø"/>
            </a:pPr>
            <a:r>
              <a:rPr lang="en-US" sz="1600" i="1" dirty="0">
                <a:solidFill>
                  <a:schemeClr val="bg1"/>
                </a:solidFill>
                <a:ea typeface="Calibri"/>
                <a:cs typeface="Calibri"/>
              </a:rPr>
              <a:t>Data governance: how to guide application of </a:t>
            </a:r>
            <a:r>
              <a:rPr lang="en-US" sz="1600" b="1" i="1" dirty="0">
                <a:solidFill>
                  <a:schemeClr val="bg1"/>
                </a:solidFill>
                <a:ea typeface="Calibri"/>
                <a:cs typeface="Calibri"/>
              </a:rPr>
              <a:t>CARE Principles</a:t>
            </a:r>
          </a:p>
          <a:p>
            <a:pPr>
              <a:spcBef>
                <a:spcPts val="0"/>
              </a:spcBef>
              <a:spcAft>
                <a:spcPts val="600"/>
              </a:spcAft>
              <a:buFont typeface="Wingdings" panose="05000000000000000000" pitchFamily="2" charset="2"/>
              <a:buChar char="Ø"/>
            </a:pPr>
            <a:r>
              <a:rPr lang="en-US" sz="1600" b="1" i="1" dirty="0">
                <a:solidFill>
                  <a:schemeClr val="bg1"/>
                </a:solidFill>
                <a:ea typeface="Calibri"/>
                <a:cs typeface="Calibri"/>
              </a:rPr>
              <a:t>Mutually agreed terms - </a:t>
            </a:r>
            <a:r>
              <a:rPr lang="en-US" sz="1600" i="1" dirty="0">
                <a:solidFill>
                  <a:schemeClr val="bg1"/>
                </a:solidFill>
                <a:ea typeface="Calibri"/>
                <a:cs typeface="Calibri"/>
              </a:rPr>
              <a:t>can DSI be sequenced? Can DSI be shared publicly?</a:t>
            </a:r>
          </a:p>
          <a:p>
            <a:pPr>
              <a:spcBef>
                <a:spcPts val="0"/>
              </a:spcBef>
              <a:spcAft>
                <a:spcPts val="600"/>
              </a:spcAft>
              <a:buFont typeface="Wingdings" panose="05000000000000000000" pitchFamily="2" charset="2"/>
              <a:buChar char="Ø"/>
            </a:pPr>
            <a:r>
              <a:rPr lang="en-US" sz="1600" b="1" i="1" dirty="0">
                <a:solidFill>
                  <a:schemeClr val="bg1"/>
                </a:solidFill>
                <a:ea typeface="Calibri"/>
                <a:cs typeface="Calibri"/>
              </a:rPr>
              <a:t>Community protocols - </a:t>
            </a:r>
            <a:r>
              <a:rPr lang="en-US" sz="1600" i="1" dirty="0">
                <a:solidFill>
                  <a:schemeClr val="bg1"/>
                </a:solidFill>
                <a:ea typeface="Calibri"/>
                <a:cs typeface="Calibri"/>
              </a:rPr>
              <a:t>clarity on DSI?</a:t>
            </a:r>
          </a:p>
          <a:p>
            <a:pPr>
              <a:spcBef>
                <a:spcPts val="0"/>
              </a:spcBef>
              <a:spcAft>
                <a:spcPts val="600"/>
              </a:spcAft>
              <a:buFont typeface="Wingdings" panose="05000000000000000000" pitchFamily="2" charset="2"/>
              <a:buChar char="Ø"/>
            </a:pPr>
            <a:r>
              <a:rPr lang="en-US" sz="1600" b="1" i="1" dirty="0">
                <a:solidFill>
                  <a:schemeClr val="bg1"/>
                </a:solidFill>
                <a:ea typeface="Calibri"/>
                <a:cs typeface="Calibri"/>
              </a:rPr>
              <a:t>How can/should use of TK be flagged in DSI databases?</a:t>
            </a:r>
          </a:p>
          <a:p>
            <a:pPr>
              <a:spcBef>
                <a:spcPts val="0"/>
              </a:spcBef>
              <a:spcAft>
                <a:spcPts val="600"/>
              </a:spcAft>
              <a:buFont typeface="Wingdings" panose="05000000000000000000" pitchFamily="2" charset="2"/>
              <a:buChar char="Ø"/>
            </a:pPr>
            <a:r>
              <a:rPr lang="en-US" sz="1600" i="1" dirty="0">
                <a:solidFill>
                  <a:schemeClr val="bg1"/>
                </a:solidFill>
                <a:ea typeface="Calibri"/>
                <a:cs typeface="Calibri"/>
              </a:rPr>
              <a:t>Opportunities to </a:t>
            </a:r>
            <a:r>
              <a:rPr lang="en-US" sz="1600" b="1" i="1" dirty="0">
                <a:solidFill>
                  <a:schemeClr val="bg1"/>
                </a:solidFill>
                <a:ea typeface="Calibri"/>
                <a:cs typeface="Calibri"/>
              </a:rPr>
              <a:t>flag benefit-sharing needs and actions </a:t>
            </a:r>
            <a:r>
              <a:rPr lang="en-US" sz="1600" i="1" dirty="0">
                <a:solidFill>
                  <a:schemeClr val="bg1"/>
                </a:solidFill>
                <a:ea typeface="Calibri"/>
                <a:cs typeface="Calibri"/>
              </a:rPr>
              <a:t>on clearing-house (in future)</a:t>
            </a:r>
          </a:p>
          <a:p>
            <a:pPr>
              <a:spcBef>
                <a:spcPts val="0"/>
              </a:spcBef>
              <a:spcAft>
                <a:spcPts val="600"/>
              </a:spcAft>
              <a:buFont typeface="Wingdings" panose="05000000000000000000" pitchFamily="2" charset="2"/>
              <a:buChar char="Ø"/>
            </a:pPr>
            <a:r>
              <a:rPr lang="en-US" sz="1600" b="1" i="1" dirty="0">
                <a:solidFill>
                  <a:schemeClr val="bg1"/>
                </a:solidFill>
                <a:ea typeface="Calibri"/>
                <a:cs typeface="Calibri"/>
              </a:rPr>
              <a:t>What entities are necessary/appropriate </a:t>
            </a:r>
            <a:r>
              <a:rPr lang="en-US" sz="1600" i="1" dirty="0">
                <a:solidFill>
                  <a:schemeClr val="bg1"/>
                </a:solidFill>
                <a:ea typeface="Calibri"/>
                <a:cs typeface="Calibri"/>
              </a:rPr>
              <a:t>to receive funds from Cali Fund?</a:t>
            </a:r>
          </a:p>
          <a:p>
            <a:pPr>
              <a:spcBef>
                <a:spcPts val="0"/>
              </a:spcBef>
              <a:spcAft>
                <a:spcPts val="600"/>
              </a:spcAft>
              <a:buFont typeface="Wingdings" panose="05000000000000000000" pitchFamily="2" charset="2"/>
              <a:buChar char="Ø"/>
            </a:pPr>
            <a:r>
              <a:rPr lang="en-US" sz="1600" b="1" i="1" dirty="0">
                <a:solidFill>
                  <a:schemeClr val="bg1"/>
                </a:solidFill>
                <a:ea typeface="Calibri"/>
                <a:cs typeface="Calibri"/>
              </a:rPr>
              <a:t>Input </a:t>
            </a:r>
            <a:r>
              <a:rPr lang="en-US" sz="1600" i="1" dirty="0">
                <a:solidFill>
                  <a:schemeClr val="bg1"/>
                </a:solidFill>
                <a:ea typeface="Calibri"/>
                <a:cs typeface="Calibri"/>
              </a:rPr>
              <a:t>to Indigenous representatives on Cali Fund Steering Committee</a:t>
            </a:r>
          </a:p>
        </p:txBody>
      </p:sp>
    </p:spTree>
    <p:extLst>
      <p:ext uri="{BB962C8B-B14F-4D97-AF65-F5344CB8AC3E}">
        <p14:creationId xmlns:p14="http://schemas.microsoft.com/office/powerpoint/2010/main" val="343419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31A68-4EA4-C48D-DBAC-D5E21861C2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5A809-CF77-60BC-BAC1-CD6963912221}"/>
              </a:ext>
            </a:extLst>
          </p:cNvPr>
          <p:cNvSpPr>
            <a:spLocks noGrp="1"/>
          </p:cNvSpPr>
          <p:nvPr>
            <p:ph type="title"/>
          </p:nvPr>
        </p:nvSpPr>
        <p:spPr>
          <a:xfrm>
            <a:off x="275422" y="23598"/>
            <a:ext cx="11832115" cy="1325563"/>
          </a:xfrm>
        </p:spPr>
        <p:txBody>
          <a:bodyPr>
            <a:normAutofit/>
          </a:bodyPr>
          <a:lstStyle/>
          <a:p>
            <a:r>
              <a:rPr lang="en-US" sz="3600" dirty="0"/>
              <a:t>Target 13 in Canada’s 2030 Nature Strategy</a:t>
            </a:r>
            <a:endParaRPr lang="en-CA" sz="3600" dirty="0"/>
          </a:p>
        </p:txBody>
      </p:sp>
      <p:sp>
        <p:nvSpPr>
          <p:cNvPr id="4" name="Content Placeholder 3">
            <a:extLst>
              <a:ext uri="{FF2B5EF4-FFF2-40B4-BE49-F238E27FC236}">
                <a16:creationId xmlns:a16="http://schemas.microsoft.com/office/drawing/2014/main" id="{6127F074-EDD7-558F-4515-89143BF215C3}"/>
              </a:ext>
            </a:extLst>
          </p:cNvPr>
          <p:cNvSpPr>
            <a:spLocks noGrp="1"/>
          </p:cNvSpPr>
          <p:nvPr>
            <p:ph idx="1"/>
          </p:nvPr>
        </p:nvSpPr>
        <p:spPr>
          <a:xfrm>
            <a:off x="457200" y="1295400"/>
            <a:ext cx="9144000" cy="5660524"/>
          </a:xfrm>
          <a:prstGeom prst="rect">
            <a:avLst/>
          </a:prstGeom>
        </p:spPr>
        <p:txBody>
          <a:bodyPr vert="horz" wrap="square" lIns="91440" tIns="45720" rIns="91440" bIns="45720" rtlCol="0" anchor="t">
            <a:spAutoFit/>
          </a:bodyPr>
          <a:lstStyle/>
          <a:p>
            <a:pPr>
              <a:spcBef>
                <a:spcPts val="200"/>
              </a:spcBef>
              <a:buFont typeface="Wingdings" panose="05000000000000000000" pitchFamily="2" charset="2"/>
              <a:buChar char="Ø"/>
            </a:pPr>
            <a:r>
              <a:rPr lang="en-US" sz="2400" dirty="0"/>
              <a:t>‘</a:t>
            </a:r>
            <a:r>
              <a:rPr lang="en-US" sz="2400" b="1" dirty="0"/>
              <a:t>What we’re doing</a:t>
            </a:r>
            <a:r>
              <a:rPr lang="en-US" sz="2400" dirty="0"/>
              <a:t>’ </a:t>
            </a:r>
            <a:r>
              <a:rPr lang="en-US" sz="2000" dirty="0"/>
              <a:t>(specific existing federal actions)</a:t>
            </a:r>
          </a:p>
          <a:p>
            <a:pPr>
              <a:spcBef>
                <a:spcPts val="200"/>
              </a:spcBef>
              <a:buFont typeface="Wingdings" pitchFamily="34" charset="0"/>
              <a:buChar char="Ø"/>
            </a:pPr>
            <a:endParaRPr lang="en-US" sz="1000" dirty="0">
              <a:cs typeface="Arial"/>
            </a:endParaRPr>
          </a:p>
          <a:p>
            <a:pPr lvl="1">
              <a:spcBef>
                <a:spcPts val="200"/>
              </a:spcBef>
              <a:buFont typeface="Arial" pitchFamily="34" charset="0"/>
              <a:buChar char="•"/>
            </a:pPr>
            <a:r>
              <a:rPr lang="en-US" sz="1800" dirty="0"/>
              <a:t>Engaging in international efforts related to access and benefit-sharing (ABS); </a:t>
            </a:r>
          </a:p>
          <a:p>
            <a:pPr lvl="1">
              <a:spcBef>
                <a:spcPts val="200"/>
              </a:spcBef>
              <a:buFont typeface="Arial" pitchFamily="34" charset="0"/>
              <a:buChar char="•"/>
            </a:pPr>
            <a:r>
              <a:rPr lang="en-US" sz="1800" dirty="0"/>
              <a:t>Maintaining </a:t>
            </a:r>
            <a:r>
              <a:rPr lang="en-US" sz="1800" i="1" dirty="0"/>
              <a:t>ex situ</a:t>
            </a:r>
            <a:r>
              <a:rPr lang="en-US" sz="1800" dirty="0"/>
              <a:t> collections; </a:t>
            </a:r>
          </a:p>
          <a:p>
            <a:pPr lvl="1">
              <a:spcBef>
                <a:spcPts val="200"/>
              </a:spcBef>
              <a:buFont typeface="Arial" pitchFamily="34" charset="0"/>
              <a:buChar char="•"/>
            </a:pPr>
            <a:r>
              <a:rPr lang="en-US" sz="1800" dirty="0"/>
              <a:t>Undertaking genomic surveillance</a:t>
            </a:r>
            <a:endParaRPr lang="en-US" sz="1800" dirty="0">
              <a:cs typeface="Arial"/>
            </a:endParaRPr>
          </a:p>
          <a:p>
            <a:pPr marL="457200" lvl="1" indent="0">
              <a:spcBef>
                <a:spcPts val="200"/>
              </a:spcBef>
              <a:buNone/>
            </a:pPr>
            <a:endParaRPr lang="en-US" sz="1800" dirty="0">
              <a:solidFill>
                <a:schemeClr val="tx1">
                  <a:lumMod val="76000"/>
                  <a:lumOff val="24000"/>
                </a:schemeClr>
              </a:solidFill>
              <a:cs typeface="Arial"/>
            </a:endParaRPr>
          </a:p>
          <a:p>
            <a:pPr>
              <a:spcBef>
                <a:spcPts val="200"/>
              </a:spcBef>
              <a:buFont typeface="Wingdings" pitchFamily="34" charset="0"/>
              <a:buChar char="Ø"/>
            </a:pPr>
            <a:r>
              <a:rPr lang="en-US" sz="2400" dirty="0">
                <a:solidFill>
                  <a:schemeClr val="accent5">
                    <a:lumMod val="50000"/>
                  </a:schemeClr>
                </a:solidFill>
              </a:rPr>
              <a:t>‘</a:t>
            </a:r>
            <a:r>
              <a:rPr lang="en-US" sz="2400" b="1" dirty="0">
                <a:solidFill>
                  <a:schemeClr val="accent5">
                    <a:lumMod val="50000"/>
                  </a:schemeClr>
                </a:solidFill>
              </a:rPr>
              <a:t>Going further</a:t>
            </a:r>
            <a:r>
              <a:rPr lang="en-US" sz="2400" dirty="0">
                <a:solidFill>
                  <a:schemeClr val="accent5">
                    <a:lumMod val="50000"/>
                  </a:schemeClr>
                </a:solidFill>
              </a:rPr>
              <a:t>’ </a:t>
            </a:r>
            <a:r>
              <a:rPr lang="en-US" sz="2000" dirty="0">
                <a:solidFill>
                  <a:schemeClr val="accent5">
                    <a:lumMod val="50000"/>
                  </a:schemeClr>
                </a:solidFill>
              </a:rPr>
              <a:t>(possible actions - for 2026 National Report? 2029 NR?)</a:t>
            </a:r>
          </a:p>
          <a:p>
            <a:pPr indent="-342900">
              <a:spcBef>
                <a:spcPts val="200"/>
              </a:spcBef>
              <a:buFont typeface="Wingdings" pitchFamily="34" charset="0"/>
              <a:buChar char="Ø"/>
            </a:pPr>
            <a:endParaRPr lang="en-US" sz="1050" dirty="0">
              <a:solidFill>
                <a:schemeClr val="tx1">
                  <a:lumMod val="76000"/>
                  <a:lumOff val="24000"/>
                </a:schemeClr>
              </a:solidFill>
              <a:cs typeface="Arial"/>
            </a:endParaRPr>
          </a:p>
          <a:p>
            <a:pPr lvl="1" indent="-342900">
              <a:spcBef>
                <a:spcPts val="200"/>
              </a:spcBef>
              <a:buFont typeface="Arial" pitchFamily="34" charset="0"/>
              <a:buChar char="•"/>
            </a:pPr>
            <a:r>
              <a:rPr lang="en-US" sz="2000" dirty="0"/>
              <a:t>Providing greater clarity to users and providers of genetic resources, sharing best practices for ABS, and identifying and assessing additional measures that could allow Canada to become a Party to the Nagoya Protocol</a:t>
            </a:r>
            <a:endParaRPr lang="en-US" sz="2000" dirty="0">
              <a:cs typeface="Arial"/>
            </a:endParaRPr>
          </a:p>
          <a:p>
            <a:pPr lvl="1" indent="-342900">
              <a:spcBef>
                <a:spcPts val="200"/>
              </a:spcBef>
              <a:buFont typeface="Arial" pitchFamily="34" charset="0"/>
              <a:buChar char="•"/>
            </a:pPr>
            <a:r>
              <a:rPr lang="en-US" sz="2000" dirty="0"/>
              <a:t>Developing guidance on research and commercial bioprospecting</a:t>
            </a:r>
            <a:endParaRPr lang="en-US" sz="2000" dirty="0">
              <a:cs typeface="Arial"/>
            </a:endParaRPr>
          </a:p>
          <a:p>
            <a:pPr lvl="1" indent="-342900">
              <a:spcBef>
                <a:spcPts val="200"/>
              </a:spcBef>
              <a:buFont typeface="Arial" pitchFamily="34" charset="0"/>
              <a:buChar char="•"/>
            </a:pPr>
            <a:r>
              <a:rPr lang="en-US" sz="2000" dirty="0"/>
              <a:t>Enabling users of genetic resources and associated Indigenous Knowledge to share information on benefit-sharing and compliance actions to measure progress toward domestic and global targets</a:t>
            </a:r>
            <a:endParaRPr lang="en-US" sz="2000" i="1" dirty="0">
              <a:cs typeface="Arial"/>
            </a:endParaRPr>
          </a:p>
          <a:p>
            <a:pPr lvl="1" indent="-342900">
              <a:spcBef>
                <a:spcPts val="200"/>
              </a:spcBef>
              <a:buFont typeface="Arial" pitchFamily="34" charset="0"/>
              <a:buChar char="•"/>
            </a:pPr>
            <a:endParaRPr lang="en-US" sz="1800" i="1" dirty="0">
              <a:solidFill>
                <a:schemeClr val="tx1">
                  <a:lumMod val="76000"/>
                  <a:lumOff val="24000"/>
                </a:schemeClr>
              </a:solidFill>
            </a:endParaRPr>
          </a:p>
          <a:p>
            <a:pPr indent="-342900">
              <a:spcBef>
                <a:spcPts val="600"/>
              </a:spcBef>
              <a:spcAft>
                <a:spcPts val="300"/>
              </a:spcAft>
              <a:buFont typeface="Arial" pitchFamily="34" charset="0"/>
              <a:buChar char="•"/>
            </a:pPr>
            <a:endParaRPr lang="en-GB" altLang="en-US" sz="2000" dirty="0">
              <a:solidFill>
                <a:schemeClr val="tx1"/>
              </a:solidFill>
              <a:cs typeface="Times New Roman"/>
            </a:endParaRPr>
          </a:p>
        </p:txBody>
      </p:sp>
      <p:pic>
        <p:nvPicPr>
          <p:cNvPr id="3" name="Picture 2" descr="A blue and green cover with a white text&#10;&#10;Description automatically generated">
            <a:extLst>
              <a:ext uri="{FF2B5EF4-FFF2-40B4-BE49-F238E27FC236}">
                <a16:creationId xmlns:a16="http://schemas.microsoft.com/office/drawing/2014/main" id="{9D7677DC-FC03-9FBC-DFC9-9EB0160C4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8131" y="1660161"/>
            <a:ext cx="2670661" cy="3445240"/>
          </a:xfrm>
          <a:prstGeom prst="rect">
            <a:avLst/>
          </a:prstGeom>
        </p:spPr>
      </p:pic>
    </p:spTree>
    <p:extLst>
      <p:ext uri="{BB962C8B-B14F-4D97-AF65-F5344CB8AC3E}">
        <p14:creationId xmlns:p14="http://schemas.microsoft.com/office/powerpoint/2010/main" val="363089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Links</a:t>
            </a:r>
          </a:p>
        </p:txBody>
      </p:sp>
      <p:sp>
        <p:nvSpPr>
          <p:cNvPr id="3" name="Content Placeholder 2"/>
          <p:cNvSpPr>
            <a:spLocks noGrp="1"/>
          </p:cNvSpPr>
          <p:nvPr>
            <p:ph idx="1"/>
          </p:nvPr>
        </p:nvSpPr>
        <p:spPr>
          <a:xfrm>
            <a:off x="609600" y="1417638"/>
            <a:ext cx="10972800" cy="4830762"/>
          </a:xfrm>
        </p:spPr>
        <p:txBody>
          <a:bodyPr>
            <a:normAutofit/>
          </a:bodyPr>
          <a:lstStyle/>
          <a:p>
            <a:pPr marL="0" indent="0">
              <a:spcAft>
                <a:spcPts val="600"/>
              </a:spcAft>
              <a:buNone/>
            </a:pPr>
            <a:r>
              <a:rPr lang="en-US" sz="2000" b="1" dirty="0">
                <a:solidFill>
                  <a:schemeClr val="tx1">
                    <a:lumMod val="85000"/>
                    <a:lumOff val="15000"/>
                  </a:schemeClr>
                </a:solidFill>
                <a:hlinkClick r:id="rId3"/>
              </a:rPr>
              <a:t>Decision 16/2 - Digital sequence information on genetic resources</a:t>
            </a:r>
            <a:endParaRPr lang="en-US" sz="2000" b="1" dirty="0">
              <a:solidFill>
                <a:schemeClr val="tx1">
                  <a:lumMod val="85000"/>
                  <a:lumOff val="15000"/>
                </a:schemeClr>
              </a:solidFill>
              <a:highlight>
                <a:srgbClr val="FFFF00"/>
              </a:highlight>
            </a:endParaRPr>
          </a:p>
          <a:p>
            <a:pPr marL="0" indent="0">
              <a:spcAft>
                <a:spcPts val="600"/>
              </a:spcAft>
              <a:buNone/>
            </a:pPr>
            <a:r>
              <a:rPr lang="en-US" sz="2000" dirty="0">
                <a:solidFill>
                  <a:schemeClr val="tx1">
                    <a:lumMod val="85000"/>
                    <a:lumOff val="15000"/>
                  </a:schemeClr>
                </a:solidFill>
              </a:rPr>
              <a:t>COP15 Decisions: </a:t>
            </a:r>
            <a:r>
              <a:rPr lang="en-US" sz="2000" dirty="0">
                <a:solidFill>
                  <a:schemeClr val="tx1">
                    <a:lumMod val="85000"/>
                    <a:lumOff val="15000"/>
                  </a:schemeClr>
                </a:solidFill>
                <a:hlinkClick r:id="rId4"/>
              </a:rPr>
              <a:t>Dec. 15/9</a:t>
            </a:r>
            <a:r>
              <a:rPr lang="en-US" sz="2000" dirty="0">
                <a:solidFill>
                  <a:schemeClr val="tx1">
                    <a:lumMod val="85000"/>
                    <a:lumOff val="15000"/>
                  </a:schemeClr>
                </a:solidFill>
              </a:rPr>
              <a:t> (DSI), </a:t>
            </a:r>
            <a:r>
              <a:rPr lang="en-US" sz="2000" dirty="0">
                <a:solidFill>
                  <a:schemeClr val="tx1">
                    <a:lumMod val="85000"/>
                    <a:lumOff val="15000"/>
                  </a:schemeClr>
                </a:solidFill>
                <a:hlinkClick r:id="rId5"/>
              </a:rPr>
              <a:t>Dec. 15/4</a:t>
            </a:r>
            <a:r>
              <a:rPr lang="en-US" sz="2000" dirty="0">
                <a:solidFill>
                  <a:schemeClr val="tx1">
                    <a:lumMod val="85000"/>
                    <a:lumOff val="15000"/>
                  </a:schemeClr>
                </a:solidFill>
              </a:rPr>
              <a:t> (Kunming-Montreal Global Biodiversity Framework) </a:t>
            </a:r>
          </a:p>
          <a:p>
            <a:pPr marL="0" indent="0">
              <a:spcAft>
                <a:spcPts val="600"/>
              </a:spcAft>
              <a:buNone/>
            </a:pPr>
            <a:endParaRPr lang="en-US" sz="2000" b="1" dirty="0">
              <a:solidFill>
                <a:schemeClr val="tx1">
                  <a:lumMod val="85000"/>
                  <a:lumOff val="15000"/>
                </a:schemeClr>
              </a:solidFill>
            </a:endParaRPr>
          </a:p>
          <a:p>
            <a:pPr marL="0" indent="0">
              <a:spcAft>
                <a:spcPts val="600"/>
              </a:spcAft>
              <a:buNone/>
            </a:pPr>
            <a:r>
              <a:rPr lang="en-US" sz="2000" b="1" dirty="0">
                <a:solidFill>
                  <a:schemeClr val="tx1">
                    <a:lumMod val="85000"/>
                    <a:lumOff val="15000"/>
                  </a:schemeClr>
                </a:solidFill>
              </a:rPr>
              <a:t>General DSI resources</a:t>
            </a:r>
          </a:p>
          <a:p>
            <a:r>
              <a:rPr lang="en-US" sz="2000" dirty="0">
                <a:solidFill>
                  <a:schemeClr val="tx1">
                    <a:lumMod val="85000"/>
                    <a:lumOff val="15000"/>
                  </a:schemeClr>
                </a:solidFill>
                <a:hlinkClick r:id="rId6"/>
              </a:rPr>
              <a:t>DSI Resources</a:t>
            </a:r>
            <a:r>
              <a:rPr lang="en-US" sz="2000" dirty="0">
                <a:solidFill>
                  <a:schemeClr val="tx1">
                    <a:lumMod val="85000"/>
                    <a:lumOff val="15000"/>
                  </a:schemeClr>
                </a:solidFill>
              </a:rPr>
              <a:t> (on CBD website: huge range of DSI studies, papers, reports, briefs – not curated)</a:t>
            </a:r>
          </a:p>
          <a:p>
            <a:r>
              <a:rPr lang="en-US" sz="2000" dirty="0">
                <a:solidFill>
                  <a:schemeClr val="tx1">
                    <a:lumMod val="85000"/>
                    <a:lumOff val="15000"/>
                  </a:schemeClr>
                </a:solidFill>
                <a:cs typeface="Arial" panose="020B0604020202020204" pitchFamily="34" charset="0"/>
                <a:hlinkClick r:id="rId7"/>
              </a:rPr>
              <a:t>Indigenous Peoples and DSI</a:t>
            </a:r>
            <a:r>
              <a:rPr lang="en-US" sz="2000" dirty="0">
                <a:solidFill>
                  <a:schemeClr val="tx1">
                    <a:lumMod val="85000"/>
                    <a:lumOff val="15000"/>
                  </a:schemeClr>
                </a:solidFill>
                <a:cs typeface="Arial" panose="020B0604020202020204" pitchFamily="34" charset="0"/>
              </a:rPr>
              <a:t> a set of resources for Indigenous Peoples</a:t>
            </a:r>
          </a:p>
          <a:p>
            <a:r>
              <a:rPr lang="en-CA" sz="2000" dirty="0">
                <a:solidFill>
                  <a:schemeClr val="tx1">
                    <a:lumMod val="85000"/>
                    <a:lumOff val="15000"/>
                  </a:schemeClr>
                </a:solidFill>
                <a:cs typeface="Arial" panose="020B0604020202020204" pitchFamily="34" charset="0"/>
                <a:hlinkClick r:id="rId8"/>
              </a:rPr>
              <a:t>ABS Initiative DSI resources</a:t>
            </a:r>
            <a:r>
              <a:rPr lang="en-GB" altLang="en-US" sz="2000" dirty="0">
                <a:solidFill>
                  <a:schemeClr val="tx1">
                    <a:lumMod val="85000"/>
                    <a:lumOff val="15000"/>
                  </a:schemeClr>
                </a:solidFill>
                <a:cs typeface="Arial" panose="020B0604020202020204" pitchFamily="34" charset="0"/>
              </a:rPr>
              <a:t>, including…</a:t>
            </a:r>
          </a:p>
          <a:p>
            <a:pPr lvl="1"/>
            <a:r>
              <a:rPr lang="en-GB" altLang="en-US" sz="2000" dirty="0">
                <a:solidFill>
                  <a:schemeClr val="tx1">
                    <a:lumMod val="85000"/>
                    <a:lumOff val="15000"/>
                  </a:schemeClr>
                </a:solidFill>
                <a:cs typeface="Arial" panose="020B0604020202020204" pitchFamily="34" charset="0"/>
                <a:hlinkClick r:id="rId9"/>
              </a:rPr>
              <a:t>DSI Simply Explained</a:t>
            </a:r>
            <a:r>
              <a:rPr lang="en-GB" altLang="en-US" sz="2000" dirty="0">
                <a:solidFill>
                  <a:schemeClr val="tx1">
                    <a:lumMod val="85000"/>
                    <a:lumOff val="15000"/>
                  </a:schemeClr>
                </a:solidFill>
                <a:cs typeface="Arial" panose="020B0604020202020204" pitchFamily="34" charset="0"/>
              </a:rPr>
              <a:t>: 5 minute video produced by the ABS Capacity Development Initiative </a:t>
            </a:r>
          </a:p>
        </p:txBody>
      </p:sp>
      <p:pic>
        <p:nvPicPr>
          <p:cNvPr id="4" name="Picture 3">
            <a:extLst>
              <a:ext uri="{FF2B5EF4-FFF2-40B4-BE49-F238E27FC236}">
                <a16:creationId xmlns:a16="http://schemas.microsoft.com/office/drawing/2014/main" id="{3D46A055-D1CA-63AE-29FB-76E7623127D2}"/>
              </a:ext>
            </a:extLst>
          </p:cNvPr>
          <p:cNvPicPr>
            <a:picLocks noChangeAspect="1"/>
          </p:cNvPicPr>
          <p:nvPr/>
        </p:nvPicPr>
        <p:blipFill>
          <a:blip r:embed="rId10">
            <a:alphaModFix amt="70000"/>
          </a:blip>
          <a:stretch>
            <a:fillRect/>
          </a:stretch>
        </p:blipFill>
        <p:spPr>
          <a:xfrm flipH="1">
            <a:off x="9938084" y="5310946"/>
            <a:ext cx="2178712" cy="1363923"/>
          </a:xfrm>
          <a:prstGeom prst="rect">
            <a:avLst/>
          </a:prstGeom>
        </p:spPr>
      </p:pic>
    </p:spTree>
    <p:extLst>
      <p:ext uri="{BB962C8B-B14F-4D97-AF65-F5344CB8AC3E}">
        <p14:creationId xmlns:p14="http://schemas.microsoft.com/office/powerpoint/2010/main" val="259877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1ED0-79D9-FB85-3249-723AEFC0B4C2}"/>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F81C1AD6-A669-67F2-D8AC-34275845CAD8}"/>
              </a:ext>
            </a:extLst>
          </p:cNvPr>
          <p:cNvSpPr>
            <a:spLocks noGrp="1"/>
          </p:cNvSpPr>
          <p:nvPr>
            <p:ph idx="1"/>
          </p:nvPr>
        </p:nvSpPr>
        <p:spPr>
          <a:xfrm>
            <a:off x="609600" y="1752600"/>
            <a:ext cx="10972800" cy="4061046"/>
          </a:xfrm>
        </p:spPr>
        <p:txBody>
          <a:bodyPr/>
          <a:lstStyle/>
          <a:p>
            <a:pPr marL="514350" indent="-514350">
              <a:buFont typeface="+mj-lt"/>
              <a:buAutoNum type="arabicPeriod"/>
            </a:pPr>
            <a:r>
              <a:rPr lang="en-US" dirty="0"/>
              <a:t>Access and Benefit-Sharing (ABS) overview</a:t>
            </a:r>
          </a:p>
          <a:p>
            <a:pPr marL="514350" indent="-514350">
              <a:buFont typeface="+mj-lt"/>
              <a:buAutoNum type="arabicPeriod"/>
            </a:pPr>
            <a:r>
              <a:rPr lang="en-US" i="1" dirty="0"/>
              <a:t>Government of Canada and ABS (pre-2022)</a:t>
            </a:r>
          </a:p>
          <a:p>
            <a:pPr marL="514350" indent="-514350">
              <a:buFont typeface="+mj-lt"/>
              <a:buAutoNum type="arabicPeriod"/>
            </a:pPr>
            <a:r>
              <a:rPr lang="en-US" i="1" dirty="0"/>
              <a:t>Government of Canada and ABS/DSI (post-2022)</a:t>
            </a:r>
          </a:p>
          <a:p>
            <a:pPr marL="514350" indent="-514350">
              <a:buFont typeface="+mj-lt"/>
              <a:buAutoNum type="arabicPeriod"/>
            </a:pPr>
            <a:r>
              <a:rPr lang="en-US" dirty="0"/>
              <a:t>New issue: “Digital sequence information on genetic resources” (DSI)</a:t>
            </a:r>
          </a:p>
          <a:p>
            <a:pPr marL="514350" indent="-514350">
              <a:buFont typeface="+mj-lt"/>
              <a:buAutoNum type="arabicPeriod"/>
            </a:pPr>
            <a:r>
              <a:rPr lang="en-US" dirty="0"/>
              <a:t>ABS in Canada’s 2030 Nature Strategy</a:t>
            </a:r>
          </a:p>
        </p:txBody>
      </p:sp>
      <p:pic>
        <p:nvPicPr>
          <p:cNvPr id="4" name="Picture 3">
            <a:extLst>
              <a:ext uri="{FF2B5EF4-FFF2-40B4-BE49-F238E27FC236}">
                <a16:creationId xmlns:a16="http://schemas.microsoft.com/office/drawing/2014/main" id="{4ED06041-A002-A9B0-853E-4D28159388EF}"/>
              </a:ext>
            </a:extLst>
          </p:cNvPr>
          <p:cNvPicPr>
            <a:picLocks noChangeAspect="1"/>
          </p:cNvPicPr>
          <p:nvPr/>
        </p:nvPicPr>
        <p:blipFill>
          <a:blip r:embed="rId3">
            <a:alphaModFix amt="70000"/>
          </a:blip>
          <a:stretch>
            <a:fillRect/>
          </a:stretch>
        </p:blipFill>
        <p:spPr>
          <a:xfrm flipH="1">
            <a:off x="9938084" y="5310946"/>
            <a:ext cx="2178712" cy="1363923"/>
          </a:xfrm>
          <a:prstGeom prst="rect">
            <a:avLst/>
          </a:prstGeom>
        </p:spPr>
      </p:pic>
    </p:spTree>
    <p:extLst>
      <p:ext uri="{BB962C8B-B14F-4D97-AF65-F5344CB8AC3E}">
        <p14:creationId xmlns:p14="http://schemas.microsoft.com/office/powerpoint/2010/main" val="1893164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19656" y="1407727"/>
            <a:ext cx="5393250"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Countries have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sovereign rights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over their own biological resources, and decide how their “genetic resources” should be accessed by users…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2" name="Group 21"/>
          <p:cNvGrpSpPr/>
          <p:nvPr/>
        </p:nvGrpSpPr>
        <p:grpSpPr>
          <a:xfrm>
            <a:off x="7225499" y="2384125"/>
            <a:ext cx="2163718" cy="1359056"/>
            <a:chOff x="-253287" y="1303497"/>
            <a:chExt cx="2353465" cy="1490488"/>
          </a:xfrm>
        </p:grpSpPr>
        <p:sp>
          <p:nvSpPr>
            <p:cNvPr id="20" name="Freeform 19"/>
            <p:cNvSpPr/>
            <p:nvPr/>
          </p:nvSpPr>
          <p:spPr>
            <a:xfrm>
              <a:off x="-253287" y="1585549"/>
              <a:ext cx="2353465" cy="1208436"/>
            </a:xfrm>
            <a:custGeom>
              <a:avLst/>
              <a:gdLst>
                <a:gd name="connsiteX0" fmla="*/ 1171853 w 3000653"/>
                <a:gd name="connsiteY0" fmla="*/ 142043 h 1269507"/>
                <a:gd name="connsiteX1" fmla="*/ 1127464 w 3000653"/>
                <a:gd name="connsiteY1" fmla="*/ 159798 h 1269507"/>
                <a:gd name="connsiteX2" fmla="*/ 1074198 w 3000653"/>
                <a:gd name="connsiteY2" fmla="*/ 142043 h 1269507"/>
                <a:gd name="connsiteX3" fmla="*/ 1038687 w 3000653"/>
                <a:gd name="connsiteY3" fmla="*/ 106532 h 1269507"/>
                <a:gd name="connsiteX4" fmla="*/ 958788 w 3000653"/>
                <a:gd name="connsiteY4" fmla="*/ 62144 h 1269507"/>
                <a:gd name="connsiteX5" fmla="*/ 887767 w 3000653"/>
                <a:gd name="connsiteY5" fmla="*/ 0 h 1269507"/>
                <a:gd name="connsiteX6" fmla="*/ 852256 w 3000653"/>
                <a:gd name="connsiteY6" fmla="*/ 8878 h 1269507"/>
                <a:gd name="connsiteX7" fmla="*/ 825623 w 3000653"/>
                <a:gd name="connsiteY7" fmla="*/ 35511 h 1269507"/>
                <a:gd name="connsiteX8" fmla="*/ 772357 w 3000653"/>
                <a:gd name="connsiteY8" fmla="*/ 106532 h 1269507"/>
                <a:gd name="connsiteX9" fmla="*/ 621437 w 3000653"/>
                <a:gd name="connsiteY9" fmla="*/ 106532 h 1269507"/>
                <a:gd name="connsiteX10" fmla="*/ 603682 w 3000653"/>
                <a:gd name="connsiteY10" fmla="*/ 133165 h 1269507"/>
                <a:gd name="connsiteX11" fmla="*/ 577049 w 3000653"/>
                <a:gd name="connsiteY11" fmla="*/ 150920 h 1269507"/>
                <a:gd name="connsiteX12" fmla="*/ 541538 w 3000653"/>
                <a:gd name="connsiteY12" fmla="*/ 195309 h 1269507"/>
                <a:gd name="connsiteX13" fmla="*/ 523783 w 3000653"/>
                <a:gd name="connsiteY13" fmla="*/ 221942 h 1269507"/>
                <a:gd name="connsiteX14" fmla="*/ 506027 w 3000653"/>
                <a:gd name="connsiteY14" fmla="*/ 239697 h 1269507"/>
                <a:gd name="connsiteX15" fmla="*/ 470517 w 3000653"/>
                <a:gd name="connsiteY15" fmla="*/ 319596 h 1269507"/>
                <a:gd name="connsiteX16" fmla="*/ 461639 w 3000653"/>
                <a:gd name="connsiteY16" fmla="*/ 346229 h 1269507"/>
                <a:gd name="connsiteX17" fmla="*/ 443884 w 3000653"/>
                <a:gd name="connsiteY17" fmla="*/ 372862 h 1269507"/>
                <a:gd name="connsiteX18" fmla="*/ 435006 w 3000653"/>
                <a:gd name="connsiteY18" fmla="*/ 399495 h 1269507"/>
                <a:gd name="connsiteX19" fmla="*/ 381740 w 3000653"/>
                <a:gd name="connsiteY19" fmla="*/ 417250 h 1269507"/>
                <a:gd name="connsiteX20" fmla="*/ 355107 w 3000653"/>
                <a:gd name="connsiteY20" fmla="*/ 408373 h 1269507"/>
                <a:gd name="connsiteX21" fmla="*/ 301841 w 3000653"/>
                <a:gd name="connsiteY21" fmla="*/ 363984 h 1269507"/>
                <a:gd name="connsiteX22" fmla="*/ 292963 w 3000653"/>
                <a:gd name="connsiteY22" fmla="*/ 337351 h 1269507"/>
                <a:gd name="connsiteX23" fmla="*/ 230820 w 3000653"/>
                <a:gd name="connsiteY23" fmla="*/ 355107 h 1269507"/>
                <a:gd name="connsiteX24" fmla="*/ 124287 w 3000653"/>
                <a:gd name="connsiteY24" fmla="*/ 346229 h 1269507"/>
                <a:gd name="connsiteX25" fmla="*/ 71021 w 3000653"/>
                <a:gd name="connsiteY25" fmla="*/ 363984 h 1269507"/>
                <a:gd name="connsiteX26" fmla="*/ 62144 w 3000653"/>
                <a:gd name="connsiteY26" fmla="*/ 408373 h 1269507"/>
                <a:gd name="connsiteX27" fmla="*/ 44388 w 3000653"/>
                <a:gd name="connsiteY27" fmla="*/ 426128 h 1269507"/>
                <a:gd name="connsiteX28" fmla="*/ 26633 w 3000653"/>
                <a:gd name="connsiteY28" fmla="*/ 479394 h 1269507"/>
                <a:gd name="connsiteX29" fmla="*/ 8878 w 3000653"/>
                <a:gd name="connsiteY29" fmla="*/ 532660 h 1269507"/>
                <a:gd name="connsiteX30" fmla="*/ 0 w 3000653"/>
                <a:gd name="connsiteY30" fmla="*/ 559293 h 1269507"/>
                <a:gd name="connsiteX31" fmla="*/ 8878 w 3000653"/>
                <a:gd name="connsiteY31" fmla="*/ 648070 h 1269507"/>
                <a:gd name="connsiteX32" fmla="*/ 35511 w 3000653"/>
                <a:gd name="connsiteY32" fmla="*/ 656947 h 1269507"/>
                <a:gd name="connsiteX33" fmla="*/ 88777 w 3000653"/>
                <a:gd name="connsiteY33" fmla="*/ 683580 h 1269507"/>
                <a:gd name="connsiteX34" fmla="*/ 115410 w 3000653"/>
                <a:gd name="connsiteY34" fmla="*/ 701336 h 1269507"/>
                <a:gd name="connsiteX35" fmla="*/ 159798 w 3000653"/>
                <a:gd name="connsiteY35" fmla="*/ 763480 h 1269507"/>
                <a:gd name="connsiteX36" fmla="*/ 177554 w 3000653"/>
                <a:gd name="connsiteY36" fmla="*/ 861134 h 1269507"/>
                <a:gd name="connsiteX37" fmla="*/ 257453 w 3000653"/>
                <a:gd name="connsiteY37" fmla="*/ 905522 h 1269507"/>
                <a:gd name="connsiteX38" fmla="*/ 310719 w 3000653"/>
                <a:gd name="connsiteY38" fmla="*/ 923278 h 1269507"/>
                <a:gd name="connsiteX39" fmla="*/ 372862 w 3000653"/>
                <a:gd name="connsiteY39" fmla="*/ 941033 h 1269507"/>
                <a:gd name="connsiteX40" fmla="*/ 426128 w 3000653"/>
                <a:gd name="connsiteY40" fmla="*/ 958788 h 1269507"/>
                <a:gd name="connsiteX41" fmla="*/ 452761 w 3000653"/>
                <a:gd name="connsiteY41" fmla="*/ 976544 h 1269507"/>
                <a:gd name="connsiteX42" fmla="*/ 479394 w 3000653"/>
                <a:gd name="connsiteY42" fmla="*/ 1074198 h 1269507"/>
                <a:gd name="connsiteX43" fmla="*/ 488272 w 3000653"/>
                <a:gd name="connsiteY43" fmla="*/ 1109709 h 1269507"/>
                <a:gd name="connsiteX44" fmla="*/ 523783 w 3000653"/>
                <a:gd name="connsiteY44" fmla="*/ 1162975 h 1269507"/>
                <a:gd name="connsiteX45" fmla="*/ 612559 w 3000653"/>
                <a:gd name="connsiteY45" fmla="*/ 1154097 h 1269507"/>
                <a:gd name="connsiteX46" fmla="*/ 665825 w 3000653"/>
                <a:gd name="connsiteY46" fmla="*/ 1136342 h 1269507"/>
                <a:gd name="connsiteX47" fmla="*/ 692458 w 3000653"/>
                <a:gd name="connsiteY47" fmla="*/ 1127464 h 1269507"/>
                <a:gd name="connsiteX48" fmla="*/ 719091 w 3000653"/>
                <a:gd name="connsiteY48" fmla="*/ 1109709 h 1269507"/>
                <a:gd name="connsiteX49" fmla="*/ 781235 w 3000653"/>
                <a:gd name="connsiteY49" fmla="*/ 1074198 h 1269507"/>
                <a:gd name="connsiteX50" fmla="*/ 825623 w 3000653"/>
                <a:gd name="connsiteY50" fmla="*/ 1020932 h 1269507"/>
                <a:gd name="connsiteX51" fmla="*/ 798990 w 3000653"/>
                <a:gd name="connsiteY51" fmla="*/ 923278 h 1269507"/>
                <a:gd name="connsiteX52" fmla="*/ 843379 w 3000653"/>
                <a:gd name="connsiteY52" fmla="*/ 887767 h 1269507"/>
                <a:gd name="connsiteX53" fmla="*/ 887767 w 3000653"/>
                <a:gd name="connsiteY53" fmla="*/ 852256 h 1269507"/>
                <a:gd name="connsiteX54" fmla="*/ 923278 w 3000653"/>
                <a:gd name="connsiteY54" fmla="*/ 870012 h 1269507"/>
                <a:gd name="connsiteX55" fmla="*/ 967666 w 3000653"/>
                <a:gd name="connsiteY55" fmla="*/ 949911 h 1269507"/>
                <a:gd name="connsiteX56" fmla="*/ 1003177 w 3000653"/>
                <a:gd name="connsiteY56" fmla="*/ 994299 h 1269507"/>
                <a:gd name="connsiteX57" fmla="*/ 1029810 w 3000653"/>
                <a:gd name="connsiteY57" fmla="*/ 1012054 h 1269507"/>
                <a:gd name="connsiteX58" fmla="*/ 1074198 w 3000653"/>
                <a:gd name="connsiteY58" fmla="*/ 1003177 h 1269507"/>
                <a:gd name="connsiteX59" fmla="*/ 1118587 w 3000653"/>
                <a:gd name="connsiteY59" fmla="*/ 1003177 h 1269507"/>
                <a:gd name="connsiteX60" fmla="*/ 1145220 w 3000653"/>
                <a:gd name="connsiteY60" fmla="*/ 1047565 h 1269507"/>
                <a:gd name="connsiteX61" fmla="*/ 1162975 w 3000653"/>
                <a:gd name="connsiteY61" fmla="*/ 1074198 h 1269507"/>
                <a:gd name="connsiteX62" fmla="*/ 1189608 w 3000653"/>
                <a:gd name="connsiteY62" fmla="*/ 1083076 h 1269507"/>
                <a:gd name="connsiteX63" fmla="*/ 1296140 w 3000653"/>
                <a:gd name="connsiteY63" fmla="*/ 1083076 h 1269507"/>
                <a:gd name="connsiteX64" fmla="*/ 1313895 w 3000653"/>
                <a:gd name="connsiteY64" fmla="*/ 1136342 h 1269507"/>
                <a:gd name="connsiteX65" fmla="*/ 1358284 w 3000653"/>
                <a:gd name="connsiteY65" fmla="*/ 1189608 h 1269507"/>
                <a:gd name="connsiteX66" fmla="*/ 1384917 w 3000653"/>
                <a:gd name="connsiteY66" fmla="*/ 1180730 h 1269507"/>
                <a:gd name="connsiteX67" fmla="*/ 1438183 w 3000653"/>
                <a:gd name="connsiteY67" fmla="*/ 1189608 h 1269507"/>
                <a:gd name="connsiteX68" fmla="*/ 1482571 w 3000653"/>
                <a:gd name="connsiteY68" fmla="*/ 1225118 h 1269507"/>
                <a:gd name="connsiteX69" fmla="*/ 1518082 w 3000653"/>
                <a:gd name="connsiteY69" fmla="*/ 1260629 h 1269507"/>
                <a:gd name="connsiteX70" fmla="*/ 1544715 w 3000653"/>
                <a:gd name="connsiteY70" fmla="*/ 1269507 h 1269507"/>
                <a:gd name="connsiteX71" fmla="*/ 1589103 w 3000653"/>
                <a:gd name="connsiteY71" fmla="*/ 1251751 h 1269507"/>
                <a:gd name="connsiteX72" fmla="*/ 1624614 w 3000653"/>
                <a:gd name="connsiteY72" fmla="*/ 1180730 h 1269507"/>
                <a:gd name="connsiteX73" fmla="*/ 1651247 w 3000653"/>
                <a:gd name="connsiteY73" fmla="*/ 1100831 h 1269507"/>
                <a:gd name="connsiteX74" fmla="*/ 1695635 w 3000653"/>
                <a:gd name="connsiteY74" fmla="*/ 1038687 h 1269507"/>
                <a:gd name="connsiteX75" fmla="*/ 1784412 w 3000653"/>
                <a:gd name="connsiteY75" fmla="*/ 1056443 h 1269507"/>
                <a:gd name="connsiteX76" fmla="*/ 1811045 w 3000653"/>
                <a:gd name="connsiteY76" fmla="*/ 1074198 h 1269507"/>
                <a:gd name="connsiteX77" fmla="*/ 1944210 w 3000653"/>
                <a:gd name="connsiteY77" fmla="*/ 1091953 h 1269507"/>
                <a:gd name="connsiteX78" fmla="*/ 2032987 w 3000653"/>
                <a:gd name="connsiteY78" fmla="*/ 1127464 h 1269507"/>
                <a:gd name="connsiteX79" fmla="*/ 2059620 w 3000653"/>
                <a:gd name="connsiteY79" fmla="*/ 1145219 h 1269507"/>
                <a:gd name="connsiteX80" fmla="*/ 2086253 w 3000653"/>
                <a:gd name="connsiteY80" fmla="*/ 1154097 h 1269507"/>
                <a:gd name="connsiteX81" fmla="*/ 2112886 w 3000653"/>
                <a:gd name="connsiteY81" fmla="*/ 1171852 h 1269507"/>
                <a:gd name="connsiteX82" fmla="*/ 2175029 w 3000653"/>
                <a:gd name="connsiteY82" fmla="*/ 1198485 h 1269507"/>
                <a:gd name="connsiteX83" fmla="*/ 2228295 w 3000653"/>
                <a:gd name="connsiteY83" fmla="*/ 1189608 h 1269507"/>
                <a:gd name="connsiteX84" fmla="*/ 2246051 w 3000653"/>
                <a:gd name="connsiteY84" fmla="*/ 1145219 h 1269507"/>
                <a:gd name="connsiteX85" fmla="*/ 2272684 w 3000653"/>
                <a:gd name="connsiteY85" fmla="*/ 1118586 h 1269507"/>
                <a:gd name="connsiteX86" fmla="*/ 2308194 w 3000653"/>
                <a:gd name="connsiteY86" fmla="*/ 1065320 h 1269507"/>
                <a:gd name="connsiteX87" fmla="*/ 2334827 w 3000653"/>
                <a:gd name="connsiteY87" fmla="*/ 1029810 h 1269507"/>
                <a:gd name="connsiteX88" fmla="*/ 2352583 w 3000653"/>
                <a:gd name="connsiteY88" fmla="*/ 1003177 h 1269507"/>
                <a:gd name="connsiteX89" fmla="*/ 2396971 w 3000653"/>
                <a:gd name="connsiteY89" fmla="*/ 967666 h 1269507"/>
                <a:gd name="connsiteX90" fmla="*/ 2432482 w 3000653"/>
                <a:gd name="connsiteY90" fmla="*/ 958788 h 1269507"/>
                <a:gd name="connsiteX91" fmla="*/ 2512381 w 3000653"/>
                <a:gd name="connsiteY91" fmla="*/ 976544 h 1269507"/>
                <a:gd name="connsiteX92" fmla="*/ 2539014 w 3000653"/>
                <a:gd name="connsiteY92" fmla="*/ 985421 h 1269507"/>
                <a:gd name="connsiteX93" fmla="*/ 2574524 w 3000653"/>
                <a:gd name="connsiteY93" fmla="*/ 994299 h 1269507"/>
                <a:gd name="connsiteX94" fmla="*/ 2627790 w 3000653"/>
                <a:gd name="connsiteY94" fmla="*/ 967666 h 1269507"/>
                <a:gd name="connsiteX95" fmla="*/ 2663301 w 3000653"/>
                <a:gd name="connsiteY95" fmla="*/ 914400 h 1269507"/>
                <a:gd name="connsiteX96" fmla="*/ 2698812 w 3000653"/>
                <a:gd name="connsiteY96" fmla="*/ 870012 h 1269507"/>
                <a:gd name="connsiteX97" fmla="*/ 2725445 w 3000653"/>
                <a:gd name="connsiteY97" fmla="*/ 807868 h 1269507"/>
                <a:gd name="connsiteX98" fmla="*/ 2743200 w 3000653"/>
                <a:gd name="connsiteY98" fmla="*/ 781235 h 1269507"/>
                <a:gd name="connsiteX99" fmla="*/ 2752078 w 3000653"/>
                <a:gd name="connsiteY99" fmla="*/ 736847 h 1269507"/>
                <a:gd name="connsiteX100" fmla="*/ 2760955 w 3000653"/>
                <a:gd name="connsiteY100" fmla="*/ 710214 h 1269507"/>
                <a:gd name="connsiteX101" fmla="*/ 2769833 w 3000653"/>
                <a:gd name="connsiteY101" fmla="*/ 594804 h 1269507"/>
                <a:gd name="connsiteX102" fmla="*/ 2778711 w 3000653"/>
                <a:gd name="connsiteY102" fmla="*/ 568171 h 1269507"/>
                <a:gd name="connsiteX103" fmla="*/ 2831977 w 3000653"/>
                <a:gd name="connsiteY103" fmla="*/ 550415 h 1269507"/>
                <a:gd name="connsiteX104" fmla="*/ 2858610 w 3000653"/>
                <a:gd name="connsiteY104" fmla="*/ 532660 h 1269507"/>
                <a:gd name="connsiteX105" fmla="*/ 2947387 w 3000653"/>
                <a:gd name="connsiteY105" fmla="*/ 488272 h 1269507"/>
                <a:gd name="connsiteX106" fmla="*/ 3000653 w 3000653"/>
                <a:gd name="connsiteY106" fmla="*/ 470516 h 1269507"/>
                <a:gd name="connsiteX107" fmla="*/ 2982897 w 3000653"/>
                <a:gd name="connsiteY107" fmla="*/ 452761 h 1269507"/>
                <a:gd name="connsiteX108" fmla="*/ 2920754 w 3000653"/>
                <a:gd name="connsiteY108" fmla="*/ 435006 h 1269507"/>
                <a:gd name="connsiteX109" fmla="*/ 2867487 w 3000653"/>
                <a:gd name="connsiteY109" fmla="*/ 417250 h 1269507"/>
                <a:gd name="connsiteX110" fmla="*/ 2840854 w 3000653"/>
                <a:gd name="connsiteY110" fmla="*/ 408373 h 1269507"/>
                <a:gd name="connsiteX111" fmla="*/ 2831977 w 3000653"/>
                <a:gd name="connsiteY111" fmla="*/ 381740 h 1269507"/>
                <a:gd name="connsiteX112" fmla="*/ 2796466 w 3000653"/>
                <a:gd name="connsiteY112" fmla="*/ 328474 h 1269507"/>
                <a:gd name="connsiteX113" fmla="*/ 2734322 w 3000653"/>
                <a:gd name="connsiteY113" fmla="*/ 337351 h 1269507"/>
                <a:gd name="connsiteX114" fmla="*/ 2681056 w 3000653"/>
                <a:gd name="connsiteY114" fmla="*/ 355107 h 1269507"/>
                <a:gd name="connsiteX115" fmla="*/ 2618913 w 3000653"/>
                <a:gd name="connsiteY115" fmla="*/ 346229 h 1269507"/>
                <a:gd name="connsiteX116" fmla="*/ 2592280 w 3000653"/>
                <a:gd name="connsiteY116" fmla="*/ 319596 h 1269507"/>
                <a:gd name="connsiteX117" fmla="*/ 2547891 w 3000653"/>
                <a:gd name="connsiteY117" fmla="*/ 230819 h 1269507"/>
                <a:gd name="connsiteX118" fmla="*/ 2521258 w 3000653"/>
                <a:gd name="connsiteY118" fmla="*/ 204186 h 1269507"/>
                <a:gd name="connsiteX119" fmla="*/ 2503503 w 3000653"/>
                <a:gd name="connsiteY119" fmla="*/ 168676 h 1269507"/>
                <a:gd name="connsiteX120" fmla="*/ 2467992 w 3000653"/>
                <a:gd name="connsiteY120" fmla="*/ 124287 h 1269507"/>
                <a:gd name="connsiteX121" fmla="*/ 2459115 w 3000653"/>
                <a:gd name="connsiteY121" fmla="*/ 88777 h 1269507"/>
                <a:gd name="connsiteX122" fmla="*/ 2441359 w 3000653"/>
                <a:gd name="connsiteY122" fmla="*/ 35511 h 1269507"/>
                <a:gd name="connsiteX123" fmla="*/ 2405849 w 3000653"/>
                <a:gd name="connsiteY123" fmla="*/ 44388 h 1269507"/>
                <a:gd name="connsiteX124" fmla="*/ 2352583 w 3000653"/>
                <a:gd name="connsiteY124" fmla="*/ 79899 h 1269507"/>
                <a:gd name="connsiteX125" fmla="*/ 2299317 w 3000653"/>
                <a:gd name="connsiteY125" fmla="*/ 97654 h 1269507"/>
                <a:gd name="connsiteX126" fmla="*/ 2272684 w 3000653"/>
                <a:gd name="connsiteY126" fmla="*/ 106532 h 1269507"/>
                <a:gd name="connsiteX127" fmla="*/ 2024109 w 3000653"/>
                <a:gd name="connsiteY127" fmla="*/ 106532 h 1269507"/>
                <a:gd name="connsiteX128" fmla="*/ 2015231 w 3000653"/>
                <a:gd name="connsiteY128" fmla="*/ 221942 h 1269507"/>
                <a:gd name="connsiteX129" fmla="*/ 1837678 w 3000653"/>
                <a:gd name="connsiteY129" fmla="*/ 213064 h 1269507"/>
                <a:gd name="connsiteX130" fmla="*/ 1775534 w 3000653"/>
                <a:gd name="connsiteY130" fmla="*/ 195309 h 1269507"/>
                <a:gd name="connsiteX131" fmla="*/ 1740023 w 3000653"/>
                <a:gd name="connsiteY131" fmla="*/ 177553 h 1269507"/>
                <a:gd name="connsiteX132" fmla="*/ 1651247 w 3000653"/>
                <a:gd name="connsiteY132" fmla="*/ 150920 h 1269507"/>
                <a:gd name="connsiteX133" fmla="*/ 1624614 w 3000653"/>
                <a:gd name="connsiteY133" fmla="*/ 142043 h 1269507"/>
                <a:gd name="connsiteX134" fmla="*/ 1633491 w 3000653"/>
                <a:gd name="connsiteY134" fmla="*/ 106532 h 1269507"/>
                <a:gd name="connsiteX135" fmla="*/ 1606858 w 3000653"/>
                <a:gd name="connsiteY135" fmla="*/ 97654 h 1269507"/>
                <a:gd name="connsiteX136" fmla="*/ 1553592 w 3000653"/>
                <a:gd name="connsiteY136" fmla="*/ 115410 h 1269507"/>
                <a:gd name="connsiteX137" fmla="*/ 1518082 w 3000653"/>
                <a:gd name="connsiteY137" fmla="*/ 106532 h 1269507"/>
                <a:gd name="connsiteX138" fmla="*/ 1491449 w 3000653"/>
                <a:gd name="connsiteY138" fmla="*/ 97654 h 1269507"/>
                <a:gd name="connsiteX139" fmla="*/ 1411550 w 3000653"/>
                <a:gd name="connsiteY139" fmla="*/ 115410 h 1269507"/>
                <a:gd name="connsiteX140" fmla="*/ 1384917 w 3000653"/>
                <a:gd name="connsiteY140" fmla="*/ 97654 h 1269507"/>
                <a:gd name="connsiteX141" fmla="*/ 1367161 w 3000653"/>
                <a:gd name="connsiteY141" fmla="*/ 71021 h 1269507"/>
                <a:gd name="connsiteX142" fmla="*/ 1340528 w 3000653"/>
                <a:gd name="connsiteY142" fmla="*/ 62144 h 1269507"/>
                <a:gd name="connsiteX143" fmla="*/ 1305018 w 3000653"/>
                <a:gd name="connsiteY143" fmla="*/ 71021 h 1269507"/>
                <a:gd name="connsiteX144" fmla="*/ 1278385 w 3000653"/>
                <a:gd name="connsiteY144" fmla="*/ 79899 h 1269507"/>
                <a:gd name="connsiteX145" fmla="*/ 1287262 w 3000653"/>
                <a:gd name="connsiteY145" fmla="*/ 115410 h 1269507"/>
                <a:gd name="connsiteX146" fmla="*/ 1305018 w 3000653"/>
                <a:gd name="connsiteY146" fmla="*/ 133165 h 1269507"/>
                <a:gd name="connsiteX147" fmla="*/ 1331651 w 3000653"/>
                <a:gd name="connsiteY147" fmla="*/ 186431 h 1269507"/>
                <a:gd name="connsiteX148" fmla="*/ 1313895 w 3000653"/>
                <a:gd name="connsiteY148" fmla="*/ 266330 h 1269507"/>
                <a:gd name="connsiteX149" fmla="*/ 1296140 w 3000653"/>
                <a:gd name="connsiteY149" fmla="*/ 292963 h 1269507"/>
                <a:gd name="connsiteX150" fmla="*/ 1233996 w 3000653"/>
                <a:gd name="connsiteY150" fmla="*/ 310718 h 1269507"/>
                <a:gd name="connsiteX151" fmla="*/ 1162975 w 3000653"/>
                <a:gd name="connsiteY151" fmla="*/ 292963 h 1269507"/>
                <a:gd name="connsiteX152" fmla="*/ 1180730 w 3000653"/>
                <a:gd name="connsiteY152" fmla="*/ 230819 h 1269507"/>
                <a:gd name="connsiteX153" fmla="*/ 1198486 w 3000653"/>
                <a:gd name="connsiteY153" fmla="*/ 213064 h 1269507"/>
                <a:gd name="connsiteX154" fmla="*/ 1189608 w 3000653"/>
                <a:gd name="connsiteY154" fmla="*/ 168676 h 1269507"/>
                <a:gd name="connsiteX155" fmla="*/ 1162975 w 3000653"/>
                <a:gd name="connsiteY155" fmla="*/ 159798 h 1269507"/>
                <a:gd name="connsiteX156" fmla="*/ 1171853 w 3000653"/>
                <a:gd name="connsiteY156" fmla="*/ 142043 h 126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3000653" h="1269507">
                  <a:moveTo>
                    <a:pt x="1171853" y="142043"/>
                  </a:moveTo>
                  <a:cubicBezTo>
                    <a:pt x="1165935" y="142043"/>
                    <a:pt x="1143400" y="159798"/>
                    <a:pt x="1127464" y="159798"/>
                  </a:cubicBezTo>
                  <a:cubicBezTo>
                    <a:pt x="1108748" y="159798"/>
                    <a:pt x="1074198" y="142043"/>
                    <a:pt x="1074198" y="142043"/>
                  </a:cubicBezTo>
                  <a:cubicBezTo>
                    <a:pt x="1062361" y="130206"/>
                    <a:pt x="1054568" y="111826"/>
                    <a:pt x="1038687" y="106532"/>
                  </a:cubicBezTo>
                  <a:cubicBezTo>
                    <a:pt x="1005198" y="95369"/>
                    <a:pt x="989311" y="92668"/>
                    <a:pt x="958788" y="62144"/>
                  </a:cubicBezTo>
                  <a:cubicBezTo>
                    <a:pt x="906856" y="10210"/>
                    <a:pt x="931811" y="29362"/>
                    <a:pt x="887767" y="0"/>
                  </a:cubicBezTo>
                  <a:cubicBezTo>
                    <a:pt x="875930" y="2959"/>
                    <a:pt x="862850" y="2824"/>
                    <a:pt x="852256" y="8878"/>
                  </a:cubicBezTo>
                  <a:cubicBezTo>
                    <a:pt x="841355" y="15107"/>
                    <a:pt x="833331" y="25601"/>
                    <a:pt x="825623" y="35511"/>
                  </a:cubicBezTo>
                  <a:cubicBezTo>
                    <a:pt x="755361" y="125849"/>
                    <a:pt x="817012" y="61879"/>
                    <a:pt x="772357" y="106532"/>
                  </a:cubicBezTo>
                  <a:cubicBezTo>
                    <a:pt x="722418" y="100289"/>
                    <a:pt x="671503" y="88326"/>
                    <a:pt x="621437" y="106532"/>
                  </a:cubicBezTo>
                  <a:cubicBezTo>
                    <a:pt x="611410" y="110178"/>
                    <a:pt x="611227" y="125620"/>
                    <a:pt x="603682" y="133165"/>
                  </a:cubicBezTo>
                  <a:cubicBezTo>
                    <a:pt x="596137" y="140710"/>
                    <a:pt x="585927" y="145002"/>
                    <a:pt x="577049" y="150920"/>
                  </a:cubicBezTo>
                  <a:cubicBezTo>
                    <a:pt x="559765" y="202769"/>
                    <a:pt x="581694" y="155152"/>
                    <a:pt x="541538" y="195309"/>
                  </a:cubicBezTo>
                  <a:cubicBezTo>
                    <a:pt x="533994" y="202854"/>
                    <a:pt x="530448" y="213611"/>
                    <a:pt x="523783" y="221942"/>
                  </a:cubicBezTo>
                  <a:cubicBezTo>
                    <a:pt x="518554" y="228478"/>
                    <a:pt x="511946" y="233779"/>
                    <a:pt x="506027" y="239697"/>
                  </a:cubicBezTo>
                  <a:cubicBezTo>
                    <a:pt x="489088" y="307460"/>
                    <a:pt x="508911" y="242808"/>
                    <a:pt x="470517" y="319596"/>
                  </a:cubicBezTo>
                  <a:cubicBezTo>
                    <a:pt x="466332" y="327966"/>
                    <a:pt x="465824" y="337859"/>
                    <a:pt x="461639" y="346229"/>
                  </a:cubicBezTo>
                  <a:cubicBezTo>
                    <a:pt x="456867" y="355772"/>
                    <a:pt x="448656" y="363319"/>
                    <a:pt x="443884" y="372862"/>
                  </a:cubicBezTo>
                  <a:cubicBezTo>
                    <a:pt x="439699" y="381232"/>
                    <a:pt x="442621" y="394056"/>
                    <a:pt x="435006" y="399495"/>
                  </a:cubicBezTo>
                  <a:cubicBezTo>
                    <a:pt x="419776" y="410373"/>
                    <a:pt x="381740" y="417250"/>
                    <a:pt x="381740" y="417250"/>
                  </a:cubicBezTo>
                  <a:cubicBezTo>
                    <a:pt x="372862" y="414291"/>
                    <a:pt x="363477" y="412558"/>
                    <a:pt x="355107" y="408373"/>
                  </a:cubicBezTo>
                  <a:cubicBezTo>
                    <a:pt x="330389" y="396014"/>
                    <a:pt x="321473" y="383616"/>
                    <a:pt x="301841" y="363984"/>
                  </a:cubicBezTo>
                  <a:cubicBezTo>
                    <a:pt x="298882" y="355106"/>
                    <a:pt x="301652" y="340826"/>
                    <a:pt x="292963" y="337351"/>
                  </a:cubicBezTo>
                  <a:cubicBezTo>
                    <a:pt x="287896" y="335324"/>
                    <a:pt x="238715" y="352475"/>
                    <a:pt x="230820" y="355107"/>
                  </a:cubicBezTo>
                  <a:cubicBezTo>
                    <a:pt x="195309" y="352148"/>
                    <a:pt x="159866" y="344253"/>
                    <a:pt x="124287" y="346229"/>
                  </a:cubicBezTo>
                  <a:cubicBezTo>
                    <a:pt x="105600" y="347267"/>
                    <a:pt x="71021" y="363984"/>
                    <a:pt x="71021" y="363984"/>
                  </a:cubicBezTo>
                  <a:cubicBezTo>
                    <a:pt x="68062" y="378780"/>
                    <a:pt x="68088" y="394504"/>
                    <a:pt x="62144" y="408373"/>
                  </a:cubicBezTo>
                  <a:cubicBezTo>
                    <a:pt x="58847" y="416066"/>
                    <a:pt x="48131" y="418642"/>
                    <a:pt x="44388" y="426128"/>
                  </a:cubicBezTo>
                  <a:cubicBezTo>
                    <a:pt x="36018" y="442868"/>
                    <a:pt x="32551" y="461639"/>
                    <a:pt x="26633" y="479394"/>
                  </a:cubicBezTo>
                  <a:lnTo>
                    <a:pt x="8878" y="532660"/>
                  </a:lnTo>
                  <a:lnTo>
                    <a:pt x="0" y="559293"/>
                  </a:lnTo>
                  <a:cubicBezTo>
                    <a:pt x="2959" y="588885"/>
                    <a:pt x="-1286" y="620121"/>
                    <a:pt x="8878" y="648070"/>
                  </a:cubicBezTo>
                  <a:cubicBezTo>
                    <a:pt x="12076" y="656864"/>
                    <a:pt x="27487" y="652132"/>
                    <a:pt x="35511" y="656947"/>
                  </a:cubicBezTo>
                  <a:cubicBezTo>
                    <a:pt x="92046" y="690868"/>
                    <a:pt x="1191" y="661685"/>
                    <a:pt x="88777" y="683580"/>
                  </a:cubicBezTo>
                  <a:cubicBezTo>
                    <a:pt x="97655" y="689499"/>
                    <a:pt x="107865" y="693791"/>
                    <a:pt x="115410" y="701336"/>
                  </a:cubicBezTo>
                  <a:cubicBezTo>
                    <a:pt x="126422" y="712349"/>
                    <a:pt x="149716" y="748357"/>
                    <a:pt x="159798" y="763480"/>
                  </a:cubicBezTo>
                  <a:cubicBezTo>
                    <a:pt x="160175" y="766493"/>
                    <a:pt x="164921" y="842185"/>
                    <a:pt x="177554" y="861134"/>
                  </a:cubicBezTo>
                  <a:cubicBezTo>
                    <a:pt x="200336" y="895306"/>
                    <a:pt x="217746" y="892286"/>
                    <a:pt x="257453" y="905522"/>
                  </a:cubicBezTo>
                  <a:lnTo>
                    <a:pt x="310719" y="923278"/>
                  </a:lnTo>
                  <a:cubicBezTo>
                    <a:pt x="400203" y="953106"/>
                    <a:pt x="261418" y="907600"/>
                    <a:pt x="372862" y="941033"/>
                  </a:cubicBezTo>
                  <a:cubicBezTo>
                    <a:pt x="390788" y="946411"/>
                    <a:pt x="426128" y="958788"/>
                    <a:pt x="426128" y="958788"/>
                  </a:cubicBezTo>
                  <a:cubicBezTo>
                    <a:pt x="435006" y="964707"/>
                    <a:pt x="447106" y="967496"/>
                    <a:pt x="452761" y="976544"/>
                  </a:cubicBezTo>
                  <a:cubicBezTo>
                    <a:pt x="467099" y="999485"/>
                    <a:pt x="473449" y="1047447"/>
                    <a:pt x="479394" y="1074198"/>
                  </a:cubicBezTo>
                  <a:cubicBezTo>
                    <a:pt x="482041" y="1086109"/>
                    <a:pt x="485625" y="1097798"/>
                    <a:pt x="488272" y="1109709"/>
                  </a:cubicBezTo>
                  <a:cubicBezTo>
                    <a:pt x="500271" y="1163702"/>
                    <a:pt x="482038" y="1149060"/>
                    <a:pt x="523783" y="1162975"/>
                  </a:cubicBezTo>
                  <a:cubicBezTo>
                    <a:pt x="553375" y="1160016"/>
                    <a:pt x="583329" y="1159578"/>
                    <a:pt x="612559" y="1154097"/>
                  </a:cubicBezTo>
                  <a:cubicBezTo>
                    <a:pt x="630954" y="1150648"/>
                    <a:pt x="648070" y="1142260"/>
                    <a:pt x="665825" y="1136342"/>
                  </a:cubicBezTo>
                  <a:cubicBezTo>
                    <a:pt x="674703" y="1133383"/>
                    <a:pt x="684672" y="1132655"/>
                    <a:pt x="692458" y="1127464"/>
                  </a:cubicBezTo>
                  <a:cubicBezTo>
                    <a:pt x="701336" y="1121546"/>
                    <a:pt x="709827" y="1115003"/>
                    <a:pt x="719091" y="1109709"/>
                  </a:cubicBezTo>
                  <a:cubicBezTo>
                    <a:pt x="746715" y="1093924"/>
                    <a:pt x="757643" y="1093858"/>
                    <a:pt x="781235" y="1074198"/>
                  </a:cubicBezTo>
                  <a:cubicBezTo>
                    <a:pt x="806868" y="1052837"/>
                    <a:pt x="808165" y="1047119"/>
                    <a:pt x="825623" y="1020932"/>
                  </a:cubicBezTo>
                  <a:cubicBezTo>
                    <a:pt x="805598" y="940832"/>
                    <a:pt x="815585" y="973061"/>
                    <a:pt x="798990" y="923278"/>
                  </a:cubicBezTo>
                  <a:cubicBezTo>
                    <a:pt x="880978" y="868617"/>
                    <a:pt x="780118" y="938374"/>
                    <a:pt x="843379" y="887767"/>
                  </a:cubicBezTo>
                  <a:cubicBezTo>
                    <a:pt x="899363" y="842982"/>
                    <a:pt x="844906" y="895119"/>
                    <a:pt x="887767" y="852256"/>
                  </a:cubicBezTo>
                  <a:cubicBezTo>
                    <a:pt x="899604" y="858175"/>
                    <a:pt x="913920" y="860654"/>
                    <a:pt x="923278" y="870012"/>
                  </a:cubicBezTo>
                  <a:cubicBezTo>
                    <a:pt x="979257" y="925992"/>
                    <a:pt x="945340" y="905258"/>
                    <a:pt x="967666" y="949911"/>
                  </a:cubicBezTo>
                  <a:cubicBezTo>
                    <a:pt x="975358" y="965294"/>
                    <a:pt x="989413" y="983288"/>
                    <a:pt x="1003177" y="994299"/>
                  </a:cubicBezTo>
                  <a:cubicBezTo>
                    <a:pt x="1011509" y="1000964"/>
                    <a:pt x="1020932" y="1006136"/>
                    <a:pt x="1029810" y="1012054"/>
                  </a:cubicBezTo>
                  <a:cubicBezTo>
                    <a:pt x="1044606" y="1009095"/>
                    <a:pt x="1060329" y="1009121"/>
                    <a:pt x="1074198" y="1003177"/>
                  </a:cubicBezTo>
                  <a:cubicBezTo>
                    <a:pt x="1112699" y="986677"/>
                    <a:pt x="1068163" y="969560"/>
                    <a:pt x="1118587" y="1003177"/>
                  </a:cubicBezTo>
                  <a:cubicBezTo>
                    <a:pt x="1134003" y="1049430"/>
                    <a:pt x="1117365" y="1012747"/>
                    <a:pt x="1145220" y="1047565"/>
                  </a:cubicBezTo>
                  <a:cubicBezTo>
                    <a:pt x="1151885" y="1055896"/>
                    <a:pt x="1154644" y="1067533"/>
                    <a:pt x="1162975" y="1074198"/>
                  </a:cubicBezTo>
                  <a:cubicBezTo>
                    <a:pt x="1170282" y="1080044"/>
                    <a:pt x="1180730" y="1080117"/>
                    <a:pt x="1189608" y="1083076"/>
                  </a:cubicBezTo>
                  <a:cubicBezTo>
                    <a:pt x="1191341" y="1082859"/>
                    <a:pt x="1279110" y="1063208"/>
                    <a:pt x="1296140" y="1083076"/>
                  </a:cubicBezTo>
                  <a:cubicBezTo>
                    <a:pt x="1308320" y="1097286"/>
                    <a:pt x="1303513" y="1120770"/>
                    <a:pt x="1313895" y="1136342"/>
                  </a:cubicBezTo>
                  <a:cubicBezTo>
                    <a:pt x="1338615" y="1173421"/>
                    <a:pt x="1324106" y="1155430"/>
                    <a:pt x="1358284" y="1189608"/>
                  </a:cubicBezTo>
                  <a:cubicBezTo>
                    <a:pt x="1367162" y="1186649"/>
                    <a:pt x="1375559" y="1180730"/>
                    <a:pt x="1384917" y="1180730"/>
                  </a:cubicBezTo>
                  <a:cubicBezTo>
                    <a:pt x="1402917" y="1180730"/>
                    <a:pt x="1421796" y="1182159"/>
                    <a:pt x="1438183" y="1189608"/>
                  </a:cubicBezTo>
                  <a:cubicBezTo>
                    <a:pt x="1455433" y="1197449"/>
                    <a:pt x="1468409" y="1212530"/>
                    <a:pt x="1482571" y="1225118"/>
                  </a:cubicBezTo>
                  <a:cubicBezTo>
                    <a:pt x="1495083" y="1236239"/>
                    <a:pt x="1502201" y="1255335"/>
                    <a:pt x="1518082" y="1260629"/>
                  </a:cubicBezTo>
                  <a:lnTo>
                    <a:pt x="1544715" y="1269507"/>
                  </a:lnTo>
                  <a:cubicBezTo>
                    <a:pt x="1559511" y="1263588"/>
                    <a:pt x="1578442" y="1263596"/>
                    <a:pt x="1589103" y="1251751"/>
                  </a:cubicBezTo>
                  <a:cubicBezTo>
                    <a:pt x="1606809" y="1232077"/>
                    <a:pt x="1624614" y="1180730"/>
                    <a:pt x="1624614" y="1180730"/>
                  </a:cubicBezTo>
                  <a:cubicBezTo>
                    <a:pt x="1644604" y="1060780"/>
                    <a:pt x="1617958" y="1175730"/>
                    <a:pt x="1651247" y="1100831"/>
                  </a:cubicBezTo>
                  <a:cubicBezTo>
                    <a:pt x="1680068" y="1035985"/>
                    <a:pt x="1647193" y="1054835"/>
                    <a:pt x="1695635" y="1038687"/>
                  </a:cubicBezTo>
                  <a:cubicBezTo>
                    <a:pt x="1707653" y="1040690"/>
                    <a:pt x="1767556" y="1049219"/>
                    <a:pt x="1784412" y="1056443"/>
                  </a:cubicBezTo>
                  <a:cubicBezTo>
                    <a:pt x="1794219" y="1060646"/>
                    <a:pt x="1801238" y="1069995"/>
                    <a:pt x="1811045" y="1074198"/>
                  </a:cubicBezTo>
                  <a:cubicBezTo>
                    <a:pt x="1842719" y="1087773"/>
                    <a:pt x="1929630" y="1090628"/>
                    <a:pt x="1944210" y="1091953"/>
                  </a:cubicBezTo>
                  <a:cubicBezTo>
                    <a:pt x="1987860" y="1106504"/>
                    <a:pt x="1996413" y="1106565"/>
                    <a:pt x="2032987" y="1127464"/>
                  </a:cubicBezTo>
                  <a:cubicBezTo>
                    <a:pt x="2042251" y="1132757"/>
                    <a:pt x="2050077" y="1140447"/>
                    <a:pt x="2059620" y="1145219"/>
                  </a:cubicBezTo>
                  <a:cubicBezTo>
                    <a:pt x="2067990" y="1149404"/>
                    <a:pt x="2077883" y="1149912"/>
                    <a:pt x="2086253" y="1154097"/>
                  </a:cubicBezTo>
                  <a:cubicBezTo>
                    <a:pt x="2095796" y="1158869"/>
                    <a:pt x="2103622" y="1166558"/>
                    <a:pt x="2112886" y="1171852"/>
                  </a:cubicBezTo>
                  <a:cubicBezTo>
                    <a:pt x="2143607" y="1189407"/>
                    <a:pt x="2145146" y="1188525"/>
                    <a:pt x="2175029" y="1198485"/>
                  </a:cubicBezTo>
                  <a:cubicBezTo>
                    <a:pt x="2197278" y="1220734"/>
                    <a:pt x="2196640" y="1231815"/>
                    <a:pt x="2228295" y="1189608"/>
                  </a:cubicBezTo>
                  <a:cubicBezTo>
                    <a:pt x="2237857" y="1176859"/>
                    <a:pt x="2237605" y="1158733"/>
                    <a:pt x="2246051" y="1145219"/>
                  </a:cubicBezTo>
                  <a:cubicBezTo>
                    <a:pt x="2252705" y="1134572"/>
                    <a:pt x="2264976" y="1128496"/>
                    <a:pt x="2272684" y="1118586"/>
                  </a:cubicBezTo>
                  <a:cubicBezTo>
                    <a:pt x="2285785" y="1101742"/>
                    <a:pt x="2295390" y="1082391"/>
                    <a:pt x="2308194" y="1065320"/>
                  </a:cubicBezTo>
                  <a:cubicBezTo>
                    <a:pt x="2317072" y="1053483"/>
                    <a:pt x="2326227" y="1041850"/>
                    <a:pt x="2334827" y="1029810"/>
                  </a:cubicBezTo>
                  <a:cubicBezTo>
                    <a:pt x="2341029" y="1021128"/>
                    <a:pt x="2345918" y="1011509"/>
                    <a:pt x="2352583" y="1003177"/>
                  </a:cubicBezTo>
                  <a:cubicBezTo>
                    <a:pt x="2362545" y="990724"/>
                    <a:pt x="2382925" y="973686"/>
                    <a:pt x="2396971" y="967666"/>
                  </a:cubicBezTo>
                  <a:cubicBezTo>
                    <a:pt x="2408186" y="962860"/>
                    <a:pt x="2420645" y="961747"/>
                    <a:pt x="2432482" y="958788"/>
                  </a:cubicBezTo>
                  <a:cubicBezTo>
                    <a:pt x="2459115" y="964707"/>
                    <a:pt x="2485913" y="969927"/>
                    <a:pt x="2512381" y="976544"/>
                  </a:cubicBezTo>
                  <a:cubicBezTo>
                    <a:pt x="2521459" y="978814"/>
                    <a:pt x="2530016" y="982850"/>
                    <a:pt x="2539014" y="985421"/>
                  </a:cubicBezTo>
                  <a:cubicBezTo>
                    <a:pt x="2550746" y="988773"/>
                    <a:pt x="2562687" y="991340"/>
                    <a:pt x="2574524" y="994299"/>
                  </a:cubicBezTo>
                  <a:cubicBezTo>
                    <a:pt x="2592279" y="985421"/>
                    <a:pt x="2610956" y="978187"/>
                    <a:pt x="2627790" y="967666"/>
                  </a:cubicBezTo>
                  <a:cubicBezTo>
                    <a:pt x="2651056" y="953125"/>
                    <a:pt x="2647888" y="937520"/>
                    <a:pt x="2663301" y="914400"/>
                  </a:cubicBezTo>
                  <a:cubicBezTo>
                    <a:pt x="2673812" y="898634"/>
                    <a:pt x="2688301" y="885778"/>
                    <a:pt x="2698812" y="870012"/>
                  </a:cubicBezTo>
                  <a:cubicBezTo>
                    <a:pt x="2735753" y="814600"/>
                    <a:pt x="2701774" y="855210"/>
                    <a:pt x="2725445" y="807868"/>
                  </a:cubicBezTo>
                  <a:cubicBezTo>
                    <a:pt x="2730217" y="798325"/>
                    <a:pt x="2737282" y="790113"/>
                    <a:pt x="2743200" y="781235"/>
                  </a:cubicBezTo>
                  <a:cubicBezTo>
                    <a:pt x="2746159" y="766439"/>
                    <a:pt x="2748418" y="751486"/>
                    <a:pt x="2752078" y="736847"/>
                  </a:cubicBezTo>
                  <a:cubicBezTo>
                    <a:pt x="2754348" y="727769"/>
                    <a:pt x="2759794" y="719500"/>
                    <a:pt x="2760955" y="710214"/>
                  </a:cubicBezTo>
                  <a:cubicBezTo>
                    <a:pt x="2765741" y="671928"/>
                    <a:pt x="2765047" y="633090"/>
                    <a:pt x="2769833" y="594804"/>
                  </a:cubicBezTo>
                  <a:cubicBezTo>
                    <a:pt x="2770994" y="585518"/>
                    <a:pt x="2771096" y="573610"/>
                    <a:pt x="2778711" y="568171"/>
                  </a:cubicBezTo>
                  <a:cubicBezTo>
                    <a:pt x="2793941" y="557293"/>
                    <a:pt x="2816404" y="560797"/>
                    <a:pt x="2831977" y="550415"/>
                  </a:cubicBezTo>
                  <a:lnTo>
                    <a:pt x="2858610" y="532660"/>
                  </a:lnTo>
                  <a:cubicBezTo>
                    <a:pt x="2892443" y="481910"/>
                    <a:pt x="2860200" y="517335"/>
                    <a:pt x="2947387" y="488272"/>
                  </a:cubicBezTo>
                  <a:lnTo>
                    <a:pt x="3000653" y="470516"/>
                  </a:lnTo>
                  <a:cubicBezTo>
                    <a:pt x="2994734" y="464598"/>
                    <a:pt x="2990074" y="457067"/>
                    <a:pt x="2982897" y="452761"/>
                  </a:cubicBezTo>
                  <a:cubicBezTo>
                    <a:pt x="2972948" y="446792"/>
                    <a:pt x="2928498" y="437329"/>
                    <a:pt x="2920754" y="435006"/>
                  </a:cubicBezTo>
                  <a:cubicBezTo>
                    <a:pt x="2902827" y="429628"/>
                    <a:pt x="2885243" y="423168"/>
                    <a:pt x="2867487" y="417250"/>
                  </a:cubicBezTo>
                  <a:lnTo>
                    <a:pt x="2840854" y="408373"/>
                  </a:lnTo>
                  <a:cubicBezTo>
                    <a:pt x="2837895" y="399495"/>
                    <a:pt x="2836522" y="389920"/>
                    <a:pt x="2831977" y="381740"/>
                  </a:cubicBezTo>
                  <a:cubicBezTo>
                    <a:pt x="2821614" y="363086"/>
                    <a:pt x="2796466" y="328474"/>
                    <a:pt x="2796466" y="328474"/>
                  </a:cubicBezTo>
                  <a:cubicBezTo>
                    <a:pt x="2775751" y="331433"/>
                    <a:pt x="2754711" y="332646"/>
                    <a:pt x="2734322" y="337351"/>
                  </a:cubicBezTo>
                  <a:cubicBezTo>
                    <a:pt x="2716085" y="341559"/>
                    <a:pt x="2681056" y="355107"/>
                    <a:pt x="2681056" y="355107"/>
                  </a:cubicBezTo>
                  <a:cubicBezTo>
                    <a:pt x="2660342" y="352148"/>
                    <a:pt x="2638341" y="354000"/>
                    <a:pt x="2618913" y="346229"/>
                  </a:cubicBezTo>
                  <a:cubicBezTo>
                    <a:pt x="2607256" y="341566"/>
                    <a:pt x="2599813" y="329640"/>
                    <a:pt x="2592280" y="319596"/>
                  </a:cubicBezTo>
                  <a:cubicBezTo>
                    <a:pt x="2512687" y="213473"/>
                    <a:pt x="2613395" y="335625"/>
                    <a:pt x="2547891" y="230819"/>
                  </a:cubicBezTo>
                  <a:cubicBezTo>
                    <a:pt x="2541237" y="220172"/>
                    <a:pt x="2528555" y="214402"/>
                    <a:pt x="2521258" y="204186"/>
                  </a:cubicBezTo>
                  <a:cubicBezTo>
                    <a:pt x="2513566" y="193417"/>
                    <a:pt x="2510069" y="180166"/>
                    <a:pt x="2503503" y="168676"/>
                  </a:cubicBezTo>
                  <a:cubicBezTo>
                    <a:pt x="2488570" y="142544"/>
                    <a:pt x="2487436" y="143731"/>
                    <a:pt x="2467992" y="124287"/>
                  </a:cubicBezTo>
                  <a:cubicBezTo>
                    <a:pt x="2465033" y="112450"/>
                    <a:pt x="2462621" y="100463"/>
                    <a:pt x="2459115" y="88777"/>
                  </a:cubicBezTo>
                  <a:cubicBezTo>
                    <a:pt x="2453737" y="70850"/>
                    <a:pt x="2441359" y="35511"/>
                    <a:pt x="2441359" y="35511"/>
                  </a:cubicBezTo>
                  <a:cubicBezTo>
                    <a:pt x="2429522" y="38470"/>
                    <a:pt x="2416762" y="38932"/>
                    <a:pt x="2405849" y="44388"/>
                  </a:cubicBezTo>
                  <a:cubicBezTo>
                    <a:pt x="2386763" y="53931"/>
                    <a:pt x="2372827" y="73151"/>
                    <a:pt x="2352583" y="79899"/>
                  </a:cubicBezTo>
                  <a:lnTo>
                    <a:pt x="2299317" y="97654"/>
                  </a:lnTo>
                  <a:lnTo>
                    <a:pt x="2272684" y="106532"/>
                  </a:lnTo>
                  <a:cubicBezTo>
                    <a:pt x="2211064" y="99685"/>
                    <a:pt x="2063564" y="78914"/>
                    <a:pt x="2024109" y="106532"/>
                  </a:cubicBezTo>
                  <a:cubicBezTo>
                    <a:pt x="1992500" y="128658"/>
                    <a:pt x="2018190" y="183472"/>
                    <a:pt x="2015231" y="221942"/>
                  </a:cubicBezTo>
                  <a:cubicBezTo>
                    <a:pt x="1956047" y="218983"/>
                    <a:pt x="1896732" y="217985"/>
                    <a:pt x="1837678" y="213064"/>
                  </a:cubicBezTo>
                  <a:cubicBezTo>
                    <a:pt x="1828362" y="212288"/>
                    <a:pt x="1786689" y="200090"/>
                    <a:pt x="1775534" y="195309"/>
                  </a:cubicBezTo>
                  <a:cubicBezTo>
                    <a:pt x="1763370" y="190096"/>
                    <a:pt x="1752311" y="182468"/>
                    <a:pt x="1740023" y="177553"/>
                  </a:cubicBezTo>
                  <a:cubicBezTo>
                    <a:pt x="1687296" y="156462"/>
                    <a:pt x="1697016" y="163997"/>
                    <a:pt x="1651247" y="150920"/>
                  </a:cubicBezTo>
                  <a:cubicBezTo>
                    <a:pt x="1642249" y="148349"/>
                    <a:pt x="1633492" y="145002"/>
                    <a:pt x="1624614" y="142043"/>
                  </a:cubicBezTo>
                  <a:cubicBezTo>
                    <a:pt x="1627573" y="130206"/>
                    <a:pt x="1638023" y="117861"/>
                    <a:pt x="1633491" y="106532"/>
                  </a:cubicBezTo>
                  <a:cubicBezTo>
                    <a:pt x="1630015" y="97843"/>
                    <a:pt x="1616159" y="96621"/>
                    <a:pt x="1606858" y="97654"/>
                  </a:cubicBezTo>
                  <a:cubicBezTo>
                    <a:pt x="1588257" y="99721"/>
                    <a:pt x="1553592" y="115410"/>
                    <a:pt x="1553592" y="115410"/>
                  </a:cubicBezTo>
                  <a:cubicBezTo>
                    <a:pt x="1541755" y="112451"/>
                    <a:pt x="1529814" y="109884"/>
                    <a:pt x="1518082" y="106532"/>
                  </a:cubicBezTo>
                  <a:cubicBezTo>
                    <a:pt x="1509084" y="103961"/>
                    <a:pt x="1500807" y="97654"/>
                    <a:pt x="1491449" y="97654"/>
                  </a:cubicBezTo>
                  <a:cubicBezTo>
                    <a:pt x="1460201" y="97654"/>
                    <a:pt x="1439014" y="106255"/>
                    <a:pt x="1411550" y="115410"/>
                  </a:cubicBezTo>
                  <a:cubicBezTo>
                    <a:pt x="1402672" y="109491"/>
                    <a:pt x="1392462" y="105199"/>
                    <a:pt x="1384917" y="97654"/>
                  </a:cubicBezTo>
                  <a:cubicBezTo>
                    <a:pt x="1377372" y="90109"/>
                    <a:pt x="1375493" y="77686"/>
                    <a:pt x="1367161" y="71021"/>
                  </a:cubicBezTo>
                  <a:cubicBezTo>
                    <a:pt x="1359854" y="65175"/>
                    <a:pt x="1349406" y="65103"/>
                    <a:pt x="1340528" y="62144"/>
                  </a:cubicBezTo>
                  <a:cubicBezTo>
                    <a:pt x="1328691" y="65103"/>
                    <a:pt x="1316749" y="67669"/>
                    <a:pt x="1305018" y="71021"/>
                  </a:cubicBezTo>
                  <a:cubicBezTo>
                    <a:pt x="1296020" y="73592"/>
                    <a:pt x="1281861" y="71210"/>
                    <a:pt x="1278385" y="79899"/>
                  </a:cubicBezTo>
                  <a:cubicBezTo>
                    <a:pt x="1273853" y="91228"/>
                    <a:pt x="1281805" y="104497"/>
                    <a:pt x="1287262" y="115410"/>
                  </a:cubicBezTo>
                  <a:cubicBezTo>
                    <a:pt x="1291005" y="122896"/>
                    <a:pt x="1299789" y="126629"/>
                    <a:pt x="1305018" y="133165"/>
                  </a:cubicBezTo>
                  <a:cubicBezTo>
                    <a:pt x="1324685" y="157748"/>
                    <a:pt x="1322275" y="158303"/>
                    <a:pt x="1331651" y="186431"/>
                  </a:cubicBezTo>
                  <a:cubicBezTo>
                    <a:pt x="1328241" y="206892"/>
                    <a:pt x="1324823" y="244474"/>
                    <a:pt x="1313895" y="266330"/>
                  </a:cubicBezTo>
                  <a:cubicBezTo>
                    <a:pt x="1309123" y="275873"/>
                    <a:pt x="1304471" y="286298"/>
                    <a:pt x="1296140" y="292963"/>
                  </a:cubicBezTo>
                  <a:cubicBezTo>
                    <a:pt x="1290349" y="297596"/>
                    <a:pt x="1236319" y="310137"/>
                    <a:pt x="1233996" y="310718"/>
                  </a:cubicBezTo>
                  <a:cubicBezTo>
                    <a:pt x="1210322" y="304800"/>
                    <a:pt x="1157056" y="316637"/>
                    <a:pt x="1162975" y="292963"/>
                  </a:cubicBezTo>
                  <a:cubicBezTo>
                    <a:pt x="1164632" y="286335"/>
                    <a:pt x="1175274" y="239913"/>
                    <a:pt x="1180730" y="230819"/>
                  </a:cubicBezTo>
                  <a:cubicBezTo>
                    <a:pt x="1185036" y="223642"/>
                    <a:pt x="1192567" y="218982"/>
                    <a:pt x="1198486" y="213064"/>
                  </a:cubicBezTo>
                  <a:cubicBezTo>
                    <a:pt x="1195527" y="198268"/>
                    <a:pt x="1197978" y="181231"/>
                    <a:pt x="1189608" y="168676"/>
                  </a:cubicBezTo>
                  <a:cubicBezTo>
                    <a:pt x="1184417" y="160890"/>
                    <a:pt x="1162975" y="169156"/>
                    <a:pt x="1162975" y="159798"/>
                  </a:cubicBezTo>
                  <a:cubicBezTo>
                    <a:pt x="1162975" y="122302"/>
                    <a:pt x="1177771" y="142043"/>
                    <a:pt x="1171853" y="142043"/>
                  </a:cubicBezTo>
                  <a:close/>
                </a:path>
              </a:pathLst>
            </a:cu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white"/>
                  </a:solidFill>
                  <a:effectLst/>
                  <a:uLnTx/>
                  <a:uFillTx/>
                  <a:latin typeface="Calibri"/>
                  <a:ea typeface="+mn-ea"/>
                  <a:cs typeface="+mn-cs"/>
                </a:rPr>
                <a:t>National government</a:t>
              </a:r>
            </a:p>
          </p:txBody>
        </p:sp>
        <p:pic>
          <p:nvPicPr>
            <p:cNvPr id="3075" name="Picture 3" descr="C:\Users\davishodges\AppData\Local\Microsoft\Windows\INetCache\IE\Q99BBCZI\Vicomte_crow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633" y="1303497"/>
              <a:ext cx="882818" cy="56410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5" name="Graphic 24" descr="Scientist female with solid fill">
            <a:extLst>
              <a:ext uri="{FF2B5EF4-FFF2-40B4-BE49-F238E27FC236}">
                <a16:creationId xmlns:a16="http://schemas.microsoft.com/office/drawing/2014/main" id="{EF9CB2D4-7075-3B40-7E84-DE6CDEF688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1002" y="5510894"/>
            <a:ext cx="621904" cy="621904"/>
          </a:xfrm>
          <a:prstGeom prst="rect">
            <a:avLst/>
          </a:prstGeom>
        </p:spPr>
      </p:pic>
      <p:pic>
        <p:nvPicPr>
          <p:cNvPr id="29" name="Graphic 28" descr="Factory outline">
            <a:extLst>
              <a:ext uri="{FF2B5EF4-FFF2-40B4-BE49-F238E27FC236}">
                <a16:creationId xmlns:a16="http://schemas.microsoft.com/office/drawing/2014/main" id="{B72B57EA-7BBC-5EF0-830F-7E34C35D8F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96819" y="5753206"/>
            <a:ext cx="740253" cy="740253"/>
          </a:xfrm>
          <a:prstGeom prst="rect">
            <a:avLst/>
          </a:prstGeom>
        </p:spPr>
      </p:pic>
      <p:pic>
        <p:nvPicPr>
          <p:cNvPr id="32" name="Graphic 31" descr="Contract with solid fill">
            <a:extLst>
              <a:ext uri="{FF2B5EF4-FFF2-40B4-BE49-F238E27FC236}">
                <a16:creationId xmlns:a16="http://schemas.microsoft.com/office/drawing/2014/main" id="{EF91E5DD-42F1-834F-8D93-6E039838B4F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83796" y="4388157"/>
            <a:ext cx="740252" cy="740252"/>
          </a:xfrm>
          <a:prstGeom prst="rect">
            <a:avLst/>
          </a:prstGeom>
        </p:spPr>
      </p:pic>
      <p:sp>
        <p:nvSpPr>
          <p:cNvPr id="33" name="Isosceles Triangle 32">
            <a:extLst>
              <a:ext uri="{FF2B5EF4-FFF2-40B4-BE49-F238E27FC236}">
                <a16:creationId xmlns:a16="http://schemas.microsoft.com/office/drawing/2014/main" id="{D5B70C52-DBFF-D847-1237-FB949B564C79}"/>
              </a:ext>
            </a:extLst>
          </p:cNvPr>
          <p:cNvSpPr/>
          <p:nvPr/>
        </p:nvSpPr>
        <p:spPr>
          <a:xfrm rot="20663319">
            <a:off x="551942" y="4678401"/>
            <a:ext cx="1599416" cy="1333907"/>
          </a:xfrm>
          <a:prstGeom prst="triangle">
            <a:avLst/>
          </a:prstGeom>
          <a:solidFill>
            <a:schemeClr val="accent6"/>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ptos" panose="02110004020202020204"/>
                <a:ea typeface="+mn-ea"/>
                <a:cs typeface="+mn-cs"/>
              </a:rPr>
              <a:t>ABS</a:t>
            </a:r>
            <a:endParaRPr kumimoji="0" lang="en-US" sz="5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5" name="Graphic 34" descr="Group outline">
            <a:extLst>
              <a:ext uri="{FF2B5EF4-FFF2-40B4-BE49-F238E27FC236}">
                <a16:creationId xmlns:a16="http://schemas.microsoft.com/office/drawing/2014/main" id="{4C6DFEF5-E6F6-90E5-4EE8-04859236F37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55124" y="3667142"/>
            <a:ext cx="643406" cy="643406"/>
          </a:xfrm>
          <a:prstGeom prst="rect">
            <a:avLst/>
          </a:prstGeom>
        </p:spPr>
      </p:pic>
      <p:sp>
        <p:nvSpPr>
          <p:cNvPr id="36" name="TextBox 35">
            <a:extLst>
              <a:ext uri="{FF2B5EF4-FFF2-40B4-BE49-F238E27FC236}">
                <a16:creationId xmlns:a16="http://schemas.microsoft.com/office/drawing/2014/main" id="{F66C75DD-EFBD-6EC4-BFF6-F26A2FAA2F36}"/>
              </a:ext>
            </a:extLst>
          </p:cNvPr>
          <p:cNvSpPr txBox="1"/>
          <p:nvPr/>
        </p:nvSpPr>
        <p:spPr>
          <a:xfrm>
            <a:off x="472563" y="4333450"/>
            <a:ext cx="155824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6"/>
                </a:solidFill>
                <a:effectLst/>
                <a:uLnTx/>
                <a:uFillTx/>
                <a:latin typeface="Aptos" panose="02110004020202020204"/>
                <a:ea typeface="+mn-ea"/>
                <a:cs typeface="+mn-cs"/>
              </a:rPr>
              <a:t>Biodiversity</a:t>
            </a:r>
          </a:p>
        </p:txBody>
      </p:sp>
      <p:sp>
        <p:nvSpPr>
          <p:cNvPr id="37" name="TextBox 36">
            <a:extLst>
              <a:ext uri="{FF2B5EF4-FFF2-40B4-BE49-F238E27FC236}">
                <a16:creationId xmlns:a16="http://schemas.microsoft.com/office/drawing/2014/main" id="{61A91410-1432-B453-E403-56A4702178A4}"/>
              </a:ext>
            </a:extLst>
          </p:cNvPr>
          <p:cNvSpPr txBox="1"/>
          <p:nvPr/>
        </p:nvSpPr>
        <p:spPr>
          <a:xfrm>
            <a:off x="301548" y="6253068"/>
            <a:ext cx="150675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F9ED5">
                    <a:lumMod val="75000"/>
                  </a:srgbClr>
                </a:solidFill>
                <a:effectLst/>
                <a:uLnTx/>
                <a:uFillTx/>
                <a:latin typeface="Aptos" panose="02110004020202020204"/>
                <a:ea typeface="+mn-ea"/>
                <a:cs typeface="+mn-cs"/>
              </a:rPr>
              <a:t>Technology</a:t>
            </a:r>
          </a:p>
        </p:txBody>
      </p:sp>
      <p:sp>
        <p:nvSpPr>
          <p:cNvPr id="38" name="TextBox 37">
            <a:extLst>
              <a:ext uri="{FF2B5EF4-FFF2-40B4-BE49-F238E27FC236}">
                <a16:creationId xmlns:a16="http://schemas.microsoft.com/office/drawing/2014/main" id="{D6E4D6B6-CA9C-3E38-BE37-E55CF5020122}"/>
              </a:ext>
            </a:extLst>
          </p:cNvPr>
          <p:cNvSpPr txBox="1"/>
          <p:nvPr/>
        </p:nvSpPr>
        <p:spPr>
          <a:xfrm>
            <a:off x="2328881" y="5553151"/>
            <a:ext cx="92006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97132"/>
                </a:solidFill>
                <a:effectLst/>
                <a:uLnTx/>
                <a:uFillTx/>
                <a:latin typeface="Aptos" panose="02110004020202020204"/>
                <a:ea typeface="+mn-ea"/>
                <a:cs typeface="+mn-cs"/>
              </a:rPr>
              <a:t>Rights</a:t>
            </a:r>
          </a:p>
        </p:txBody>
      </p:sp>
      <p:sp>
        <p:nvSpPr>
          <p:cNvPr id="39" name="TextBox 38">
            <a:extLst>
              <a:ext uri="{FF2B5EF4-FFF2-40B4-BE49-F238E27FC236}">
                <a16:creationId xmlns:a16="http://schemas.microsoft.com/office/drawing/2014/main" id="{7BEA9054-A864-3445-FB64-545C6DAF24F4}"/>
              </a:ext>
            </a:extLst>
          </p:cNvPr>
          <p:cNvSpPr txBox="1"/>
          <p:nvPr/>
        </p:nvSpPr>
        <p:spPr>
          <a:xfrm>
            <a:off x="2145399" y="5871978"/>
            <a:ext cx="195633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Sovereign rights, Indigenous rights, Intellectual Property Rights, property rights, human rights</a:t>
            </a:r>
          </a:p>
        </p:txBody>
      </p:sp>
      <p:sp>
        <p:nvSpPr>
          <p:cNvPr id="40" name="Arrow: Right 39">
            <a:extLst>
              <a:ext uri="{FF2B5EF4-FFF2-40B4-BE49-F238E27FC236}">
                <a16:creationId xmlns:a16="http://schemas.microsoft.com/office/drawing/2014/main" id="{4D1F5A15-C5A0-7339-D156-EAC7126EB0D9}"/>
              </a:ext>
            </a:extLst>
          </p:cNvPr>
          <p:cNvSpPr/>
          <p:nvPr/>
        </p:nvSpPr>
        <p:spPr>
          <a:xfrm rot="2447605">
            <a:off x="9506721" y="3786227"/>
            <a:ext cx="2061907" cy="801262"/>
          </a:xfrm>
          <a:prstGeom prst="rightArrow">
            <a:avLst/>
          </a:prstGeom>
          <a:solidFill>
            <a:schemeClr val="accent4">
              <a:lumMod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PIC</a:t>
            </a:r>
          </a:p>
        </p:txBody>
      </p:sp>
      <p:sp>
        <p:nvSpPr>
          <p:cNvPr id="41" name="Arrow: Right 40">
            <a:extLst>
              <a:ext uri="{FF2B5EF4-FFF2-40B4-BE49-F238E27FC236}">
                <a16:creationId xmlns:a16="http://schemas.microsoft.com/office/drawing/2014/main" id="{92C6BF4D-4A46-B4C6-2798-2F4AD930D762}"/>
              </a:ext>
            </a:extLst>
          </p:cNvPr>
          <p:cNvSpPr/>
          <p:nvPr/>
        </p:nvSpPr>
        <p:spPr>
          <a:xfrm rot="2551983" flipH="1">
            <a:off x="8188240" y="4520952"/>
            <a:ext cx="2121859" cy="949820"/>
          </a:xfrm>
          <a:prstGeom prst="rightArrow">
            <a:avLst/>
          </a:prstGeom>
          <a:solidFill>
            <a:srgbClr val="AEDD2B"/>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ptos" panose="02110004020202020204"/>
                <a:ea typeface="+mn-ea"/>
                <a:cs typeface="+mn-cs"/>
              </a:rPr>
              <a:t>benefit-sharing</a:t>
            </a:r>
          </a:p>
        </p:txBody>
      </p:sp>
      <p:sp>
        <p:nvSpPr>
          <p:cNvPr id="42" name="TextBox 41">
            <a:extLst>
              <a:ext uri="{FF2B5EF4-FFF2-40B4-BE49-F238E27FC236}">
                <a16:creationId xmlns:a16="http://schemas.microsoft.com/office/drawing/2014/main" id="{EAF07972-D4D1-E0D0-BA57-883420025A6E}"/>
              </a:ext>
            </a:extLst>
          </p:cNvPr>
          <p:cNvSpPr txBox="1"/>
          <p:nvPr/>
        </p:nvSpPr>
        <p:spPr>
          <a:xfrm>
            <a:off x="9652076" y="4147610"/>
            <a:ext cx="6036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MAT</a:t>
            </a:r>
          </a:p>
        </p:txBody>
      </p:sp>
      <p:sp>
        <p:nvSpPr>
          <p:cNvPr id="43" name="TextBox 42">
            <a:extLst>
              <a:ext uri="{FF2B5EF4-FFF2-40B4-BE49-F238E27FC236}">
                <a16:creationId xmlns:a16="http://schemas.microsoft.com/office/drawing/2014/main" id="{88305549-C895-8784-EE17-95E0E513061F}"/>
              </a:ext>
            </a:extLst>
          </p:cNvPr>
          <p:cNvSpPr txBox="1"/>
          <p:nvPr/>
        </p:nvSpPr>
        <p:spPr>
          <a:xfrm>
            <a:off x="10457664" y="5325061"/>
            <a:ext cx="7923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Users</a:t>
            </a:r>
          </a:p>
        </p:txBody>
      </p:sp>
      <p:sp>
        <p:nvSpPr>
          <p:cNvPr id="44" name="TextBox 43">
            <a:extLst>
              <a:ext uri="{FF2B5EF4-FFF2-40B4-BE49-F238E27FC236}">
                <a16:creationId xmlns:a16="http://schemas.microsoft.com/office/drawing/2014/main" id="{629C01EE-878A-4D56-CE79-A1CA6136ABDD}"/>
              </a:ext>
            </a:extLst>
          </p:cNvPr>
          <p:cNvSpPr txBox="1"/>
          <p:nvPr/>
        </p:nvSpPr>
        <p:spPr>
          <a:xfrm>
            <a:off x="8107367" y="3743182"/>
            <a:ext cx="11756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Providers</a:t>
            </a:r>
          </a:p>
        </p:txBody>
      </p:sp>
      <p:sp>
        <p:nvSpPr>
          <p:cNvPr id="8" name="Title 1">
            <a:extLst>
              <a:ext uri="{FF2B5EF4-FFF2-40B4-BE49-F238E27FC236}">
                <a16:creationId xmlns:a16="http://schemas.microsoft.com/office/drawing/2014/main" id="{6BA5771A-9F43-616E-24C0-F022ADCA4953}"/>
              </a:ext>
            </a:extLst>
          </p:cNvPr>
          <p:cNvSpPr>
            <a:spLocks noGrp="1"/>
          </p:cNvSpPr>
          <p:nvPr>
            <p:ph type="title"/>
          </p:nvPr>
        </p:nvSpPr>
        <p:spPr>
          <a:xfrm>
            <a:off x="754380" y="8549"/>
            <a:ext cx="10683240" cy="1325563"/>
          </a:xfrm>
        </p:spPr>
        <p:txBody>
          <a:bodyPr>
            <a:normAutofit/>
          </a:bodyPr>
          <a:lstStyle/>
          <a:p>
            <a:r>
              <a:rPr lang="en-US" sz="3600" b="1" dirty="0">
                <a:latin typeface="Arial" panose="020B0604020202020204" pitchFamily="34" charset="0"/>
                <a:cs typeface="Arial" panose="020B0604020202020204" pitchFamily="34" charset="0"/>
              </a:rPr>
              <a:t>1992 Convention on Biological Diversity (CBD)</a:t>
            </a:r>
          </a:p>
        </p:txBody>
      </p:sp>
      <p:pic>
        <p:nvPicPr>
          <p:cNvPr id="10" name="Graphic 9" descr="Seed Packet outline">
            <a:extLst>
              <a:ext uri="{FF2B5EF4-FFF2-40B4-BE49-F238E27FC236}">
                <a16:creationId xmlns:a16="http://schemas.microsoft.com/office/drawing/2014/main" id="{E00E2637-948B-C2CC-84D7-9024B866FDF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277600" y="4671209"/>
            <a:ext cx="914400" cy="914400"/>
          </a:xfrm>
          <a:prstGeom prst="rect">
            <a:avLst/>
          </a:prstGeom>
        </p:spPr>
      </p:pic>
      <p:sp>
        <p:nvSpPr>
          <p:cNvPr id="5" name="Rectangle: Diagonal Corners Rounded 4">
            <a:extLst>
              <a:ext uri="{FF2B5EF4-FFF2-40B4-BE49-F238E27FC236}">
                <a16:creationId xmlns:a16="http://schemas.microsoft.com/office/drawing/2014/main" id="{BBD241B7-63CF-BAC4-738D-0B5B1FE7C0A5}"/>
              </a:ext>
            </a:extLst>
          </p:cNvPr>
          <p:cNvSpPr/>
          <p:nvPr/>
        </p:nvSpPr>
        <p:spPr>
          <a:xfrm>
            <a:off x="887960" y="1219200"/>
            <a:ext cx="5170269" cy="3018386"/>
          </a:xfrm>
          <a:prstGeom prst="round2DiagRect">
            <a:avLst/>
          </a:prstGeom>
          <a:gradFill>
            <a:gsLst>
              <a:gs pos="50000">
                <a:schemeClr val="accent4">
                  <a:lumMod val="60000"/>
                  <a:lumOff val="40000"/>
                </a:schemeClr>
              </a:gs>
              <a:gs pos="0">
                <a:schemeClr val="accent4">
                  <a:lumMod val="75000"/>
                </a:schemeClr>
              </a:gs>
              <a:gs pos="100000">
                <a:schemeClr val="accent6">
                  <a:lumMod val="7500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ct val="114000"/>
              </a:lnSpc>
              <a:spcBef>
                <a:spcPts val="600"/>
              </a:spcBef>
              <a:buNone/>
            </a:pPr>
            <a:r>
              <a:rPr lang="en-GB"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Objectives:</a:t>
            </a:r>
          </a:p>
          <a:p>
            <a:pPr marL="342900" lvl="1" indent="-342900">
              <a:spcBef>
                <a:spcPts val="600"/>
              </a:spcBef>
            </a:pP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Conservation of biological diversity</a:t>
            </a:r>
          </a:p>
          <a:p>
            <a:pPr marL="342900" lvl="1" indent="-342900">
              <a:spcBef>
                <a:spcPts val="600"/>
              </a:spcBef>
            </a:pP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Sustainable use of its components</a:t>
            </a:r>
          </a:p>
          <a:p>
            <a:pPr marL="342900" lvl="1" indent="-342900">
              <a:spcBef>
                <a:spcPts val="600"/>
              </a:spcBef>
            </a:pP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Fair and equitable sharing of the benefits arising from the utilization of genetic resources </a:t>
            </a:r>
            <a:r>
              <a:rPr lang="en-GB"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including by appropriate access to genetic resources and by appropriate transfer of technologies, taking into account all rights over those resources and to technologies, and by appropriate funding</a:t>
            </a:r>
            <a:endParaRPr lang="en-GB" sz="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Rectangle: Diagonal Corners Rounded 8">
            <a:extLst>
              <a:ext uri="{FF2B5EF4-FFF2-40B4-BE49-F238E27FC236}">
                <a16:creationId xmlns:a16="http://schemas.microsoft.com/office/drawing/2014/main" id="{A1B8AD26-0713-2580-22A8-32B72B69D1F3}"/>
              </a:ext>
            </a:extLst>
          </p:cNvPr>
          <p:cNvSpPr/>
          <p:nvPr/>
        </p:nvSpPr>
        <p:spPr>
          <a:xfrm>
            <a:off x="4101737" y="4516942"/>
            <a:ext cx="3787164" cy="1883858"/>
          </a:xfrm>
          <a:prstGeom prst="round2DiagRect">
            <a:avLst/>
          </a:prstGeom>
          <a:solidFill>
            <a:srgbClr val="AEDD2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Access to genetic resources and Benefit-Sharing (ABS) defaults in CBD: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Prior Informed Consent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(PIC)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from the provider country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Mutually Agreed Terms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between provider &amp; user for use and benefit-sharing</a:t>
            </a:r>
          </a:p>
        </p:txBody>
      </p:sp>
    </p:spTree>
    <p:extLst>
      <p:ext uri="{BB962C8B-B14F-4D97-AF65-F5344CB8AC3E}">
        <p14:creationId xmlns:p14="http://schemas.microsoft.com/office/powerpoint/2010/main" val="376707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DFAC2-80F7-E415-D45A-05FE4D2E0C6C}"/>
            </a:ext>
          </a:extLst>
        </p:cNvPr>
        <p:cNvGrpSpPr/>
        <p:nvPr/>
      </p:nvGrpSpPr>
      <p:grpSpPr>
        <a:xfrm>
          <a:off x="0" y="0"/>
          <a:ext cx="0" cy="0"/>
          <a:chOff x="0" y="0"/>
          <a:chExt cx="0" cy="0"/>
        </a:xfrm>
      </p:grpSpPr>
      <p:pic>
        <p:nvPicPr>
          <p:cNvPr id="5" name="Picture 4" descr="Close up of a plant">
            <a:extLst>
              <a:ext uri="{FF2B5EF4-FFF2-40B4-BE49-F238E27FC236}">
                <a16:creationId xmlns:a16="http://schemas.microsoft.com/office/drawing/2014/main" id="{8C6DEC5A-A6D7-991A-3C2B-0CAFA1054B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9983" y="2314601"/>
            <a:ext cx="2397137" cy="1598091"/>
          </a:xfrm>
          <a:prstGeom prst="rect">
            <a:avLst/>
          </a:prstGeom>
        </p:spPr>
      </p:pic>
      <p:sp>
        <p:nvSpPr>
          <p:cNvPr id="2" name="Title 1">
            <a:extLst>
              <a:ext uri="{FF2B5EF4-FFF2-40B4-BE49-F238E27FC236}">
                <a16:creationId xmlns:a16="http://schemas.microsoft.com/office/drawing/2014/main" id="{ADEAB6C5-0189-8A2C-1B3C-7B2B599FCB7B}"/>
              </a:ext>
            </a:extLst>
          </p:cNvPr>
          <p:cNvSpPr>
            <a:spLocks noGrp="1"/>
          </p:cNvSpPr>
          <p:nvPr>
            <p:ph type="title"/>
          </p:nvPr>
        </p:nvSpPr>
        <p:spPr>
          <a:xfrm>
            <a:off x="609600" y="-6889"/>
            <a:ext cx="10972800" cy="1143000"/>
          </a:xfrm>
        </p:spPr>
        <p:txBody>
          <a:bodyPr>
            <a:normAutofit/>
          </a:bodyPr>
          <a:lstStyle/>
          <a:p>
            <a:r>
              <a:rPr lang="en-US" sz="3600" dirty="0"/>
              <a:t>What are genetic resources?</a:t>
            </a:r>
          </a:p>
        </p:txBody>
      </p:sp>
      <p:sp>
        <p:nvSpPr>
          <p:cNvPr id="20" name="TextBox 19">
            <a:extLst>
              <a:ext uri="{FF2B5EF4-FFF2-40B4-BE49-F238E27FC236}">
                <a16:creationId xmlns:a16="http://schemas.microsoft.com/office/drawing/2014/main" id="{6F26E1C3-C95B-542A-9636-F7C4A446EA7D}"/>
              </a:ext>
            </a:extLst>
          </p:cNvPr>
          <p:cNvSpPr txBox="1"/>
          <p:nvPr/>
        </p:nvSpPr>
        <p:spPr>
          <a:xfrm>
            <a:off x="728958" y="1384534"/>
            <a:ext cx="10997347" cy="646331"/>
          </a:xfrm>
          <a:prstGeom prst="rect">
            <a:avLst/>
          </a:prstGeom>
          <a:noFill/>
        </p:spPr>
        <p:txBody>
          <a:bodyPr wrap="square" rtlCol="0">
            <a:spAutoFit/>
          </a:bodyPr>
          <a:lstStyle/>
          <a:p>
            <a:r>
              <a:rPr lang="en-CA" b="1" dirty="0">
                <a:ea typeface="Calibri" panose="020F0502020204030204" pitchFamily="34" charset="0"/>
                <a:cs typeface="Calibri" panose="020F0502020204030204" pitchFamily="34" charset="0"/>
              </a:rPr>
              <a:t>CBD definition : </a:t>
            </a:r>
            <a:r>
              <a:rPr lang="en-CA" dirty="0">
                <a:ea typeface="Calibri" panose="020F0502020204030204" pitchFamily="34" charset="0"/>
                <a:cs typeface="Calibri" panose="020F0502020204030204" pitchFamily="34" charset="0"/>
              </a:rPr>
              <a:t>any material of plant, animal, microbial or other origin containing </a:t>
            </a:r>
            <a:r>
              <a:rPr lang="en-CA" b="1" dirty="0">
                <a:ea typeface="Calibri" panose="020F0502020204030204" pitchFamily="34" charset="0"/>
                <a:cs typeface="Calibri" panose="020F0502020204030204" pitchFamily="34" charset="0"/>
              </a:rPr>
              <a:t>functional units of heredity</a:t>
            </a:r>
            <a:r>
              <a:rPr lang="en-CA" dirty="0">
                <a:ea typeface="Calibri" panose="020F0502020204030204" pitchFamily="34" charset="0"/>
                <a:cs typeface="Calibri" panose="020F0502020204030204" pitchFamily="34" charset="0"/>
              </a:rPr>
              <a:t>, of </a:t>
            </a:r>
            <a:r>
              <a:rPr lang="en-CA" b="1" dirty="0">
                <a:ea typeface="Calibri" panose="020F0502020204030204" pitchFamily="34" charset="0"/>
                <a:cs typeface="Calibri" panose="020F0502020204030204" pitchFamily="34" charset="0"/>
              </a:rPr>
              <a:t>actual or potential value</a:t>
            </a:r>
          </a:p>
        </p:txBody>
      </p:sp>
      <p:sp>
        <p:nvSpPr>
          <p:cNvPr id="4" name="TextBox 3">
            <a:extLst>
              <a:ext uri="{FF2B5EF4-FFF2-40B4-BE49-F238E27FC236}">
                <a16:creationId xmlns:a16="http://schemas.microsoft.com/office/drawing/2014/main" id="{A7FDC221-9915-E82E-AA77-7F7429ADC70E}"/>
              </a:ext>
            </a:extLst>
          </p:cNvPr>
          <p:cNvSpPr txBox="1"/>
          <p:nvPr/>
        </p:nvSpPr>
        <p:spPr>
          <a:xfrm>
            <a:off x="728958" y="4220051"/>
            <a:ext cx="11259842" cy="2493503"/>
          </a:xfrm>
          <a:prstGeom prst="rect">
            <a:avLst/>
          </a:prstGeom>
          <a:noFill/>
        </p:spPr>
        <p:txBody>
          <a:bodyPr wrap="square">
            <a:spAutoFit/>
          </a:bodyPr>
          <a:lstStyle/>
          <a:p>
            <a:pPr marL="285750" indent="-285750" defTabSz="457200">
              <a:lnSpc>
                <a:spcPct val="150000"/>
              </a:lnSpc>
              <a:buFont typeface="Arial" panose="020B0604020202020204" pitchFamily="34" charset="0"/>
              <a:buChar char="•"/>
              <a:defRPr/>
            </a:pPr>
            <a:r>
              <a:rPr lang="en-US" dirty="0"/>
              <a:t>Organisms contain cells, containing DNA (and/or RNA), encoding instructions for life’s building blocks</a:t>
            </a:r>
            <a:endParaRPr lang="en-CA" dirty="0"/>
          </a:p>
          <a:p>
            <a:pPr marL="285750" indent="-285750">
              <a:lnSpc>
                <a:spcPct val="150000"/>
              </a:lnSpc>
              <a:buFont typeface="Arial" panose="020B0604020202020204" pitchFamily="34" charset="0"/>
              <a:buChar char="•"/>
            </a:pPr>
            <a:r>
              <a:rPr lang="en-CA" dirty="0"/>
              <a:t>In practice, </a:t>
            </a:r>
            <a:r>
              <a:rPr lang="en-CA" b="1" dirty="0"/>
              <a:t>physical stuff containing DNA or RNA</a:t>
            </a:r>
            <a:endParaRPr lang="en-CA" dirty="0"/>
          </a:p>
          <a:p>
            <a:pPr marL="285750" indent="-285750">
              <a:lnSpc>
                <a:spcPct val="150000"/>
              </a:lnSpc>
              <a:buFont typeface="Arial" panose="020B0604020202020204" pitchFamily="34" charset="0"/>
              <a:buChar char="•"/>
            </a:pPr>
            <a:r>
              <a:rPr lang="en-CA" dirty="0"/>
              <a:t>Genetic resources can be ‘utilized’ for basic research and many different commercial applications</a:t>
            </a:r>
          </a:p>
          <a:p>
            <a:pPr marL="285750" indent="-285750">
              <a:lnSpc>
                <a:spcPct val="150000"/>
              </a:lnSpc>
              <a:buFont typeface="Arial" panose="020B0604020202020204" pitchFamily="34" charset="0"/>
              <a:buChar char="•"/>
            </a:pPr>
            <a:r>
              <a:rPr lang="en-CA" dirty="0"/>
              <a:t>Benefit-sharing can take many forms, ‘non-monetary’ and/or ‘monetary’</a:t>
            </a:r>
          </a:p>
          <a:p>
            <a:pPr marL="742950" lvl="1" indent="-285750">
              <a:lnSpc>
                <a:spcPct val="150000"/>
              </a:lnSpc>
              <a:buFont typeface="Arial" panose="020B0604020202020204" pitchFamily="34" charset="0"/>
              <a:buChar char="•"/>
            </a:pPr>
            <a:r>
              <a:rPr lang="en-CA" dirty="0"/>
              <a:t>knowledge and opportunity sharing, capacity-building, technology transfer, access fees, royalties… </a:t>
            </a:r>
          </a:p>
          <a:p>
            <a:pPr>
              <a:lnSpc>
                <a:spcPct val="150000"/>
              </a:lnSpc>
            </a:pPr>
            <a:endParaRPr lang="en-CA" sz="1600" dirty="0"/>
          </a:p>
        </p:txBody>
      </p:sp>
      <p:pic>
        <p:nvPicPr>
          <p:cNvPr id="11" name="Graphic 10" descr="Corn with solid fill">
            <a:extLst>
              <a:ext uri="{FF2B5EF4-FFF2-40B4-BE49-F238E27FC236}">
                <a16:creationId xmlns:a16="http://schemas.microsoft.com/office/drawing/2014/main" id="{AD60C77C-F18C-C2D9-F744-9D32B7FBD1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8990" y="2060201"/>
            <a:ext cx="914400" cy="914400"/>
          </a:xfrm>
          <a:prstGeom prst="rect">
            <a:avLst/>
          </a:prstGeom>
        </p:spPr>
      </p:pic>
      <p:pic>
        <p:nvPicPr>
          <p:cNvPr id="26" name="Graphic 25" descr="Needle with solid fill">
            <a:extLst>
              <a:ext uri="{FF2B5EF4-FFF2-40B4-BE49-F238E27FC236}">
                <a16:creationId xmlns:a16="http://schemas.microsoft.com/office/drawing/2014/main" id="{0C46F312-1109-5262-308E-3CCB2E6B64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02832" y="2179897"/>
            <a:ext cx="914400" cy="914400"/>
          </a:xfrm>
          <a:prstGeom prst="rect">
            <a:avLst/>
          </a:prstGeom>
        </p:spPr>
      </p:pic>
      <p:pic>
        <p:nvPicPr>
          <p:cNvPr id="30" name="Picture 29" descr="A cell phone screen with colorful circles and dots&#10;&#10;Description automatically generated with medium confidence">
            <a:extLst>
              <a:ext uri="{FF2B5EF4-FFF2-40B4-BE49-F238E27FC236}">
                <a16:creationId xmlns:a16="http://schemas.microsoft.com/office/drawing/2014/main" id="{E0D69718-0E65-3502-3106-7427D20EE0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6948" y="2139071"/>
            <a:ext cx="1264140" cy="1787912"/>
          </a:xfrm>
          <a:prstGeom prst="rect">
            <a:avLst/>
          </a:prstGeom>
        </p:spPr>
      </p:pic>
      <p:pic>
        <p:nvPicPr>
          <p:cNvPr id="32" name="Graphic 31" descr="Perfume Bottle with solid fill">
            <a:extLst>
              <a:ext uri="{FF2B5EF4-FFF2-40B4-BE49-F238E27FC236}">
                <a16:creationId xmlns:a16="http://schemas.microsoft.com/office/drawing/2014/main" id="{240E007C-0B24-B0DA-ABA1-B384F4FDEE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34788" y="3029104"/>
            <a:ext cx="914400" cy="914400"/>
          </a:xfrm>
          <a:prstGeom prst="rect">
            <a:avLst/>
          </a:prstGeom>
        </p:spPr>
      </p:pic>
      <p:pic>
        <p:nvPicPr>
          <p:cNvPr id="34" name="Graphic 33" descr="Homeopathy with solid fill">
            <a:extLst>
              <a:ext uri="{FF2B5EF4-FFF2-40B4-BE49-F238E27FC236}">
                <a16:creationId xmlns:a16="http://schemas.microsoft.com/office/drawing/2014/main" id="{B68F6776-40BC-FA4F-7892-9A50E3D458B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76568" y="2861667"/>
            <a:ext cx="914400" cy="914400"/>
          </a:xfrm>
          <a:prstGeom prst="rect">
            <a:avLst/>
          </a:prstGeom>
        </p:spPr>
      </p:pic>
      <p:pic>
        <p:nvPicPr>
          <p:cNvPr id="36" name="Graphic 35" descr="Microscope with solid fill">
            <a:extLst>
              <a:ext uri="{FF2B5EF4-FFF2-40B4-BE49-F238E27FC236}">
                <a16:creationId xmlns:a16="http://schemas.microsoft.com/office/drawing/2014/main" id="{4FBB09D5-B31E-5739-B46C-A667BD8B680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27601" y="2133994"/>
            <a:ext cx="914400" cy="914400"/>
          </a:xfrm>
          <a:prstGeom prst="rect">
            <a:avLst/>
          </a:prstGeom>
        </p:spPr>
      </p:pic>
      <p:pic>
        <p:nvPicPr>
          <p:cNvPr id="40" name="Graphic 39" descr="DNA with solid fill">
            <a:extLst>
              <a:ext uri="{FF2B5EF4-FFF2-40B4-BE49-F238E27FC236}">
                <a16:creationId xmlns:a16="http://schemas.microsoft.com/office/drawing/2014/main" id="{FE58ACFB-2E9B-4DB9-E0E4-C52022B6D7E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32844" y="2957801"/>
            <a:ext cx="463243" cy="463243"/>
          </a:xfrm>
          <a:prstGeom prst="rect">
            <a:avLst/>
          </a:prstGeom>
        </p:spPr>
      </p:pic>
      <p:cxnSp>
        <p:nvCxnSpPr>
          <p:cNvPr id="46" name="Straight Arrow Connector 45">
            <a:extLst>
              <a:ext uri="{FF2B5EF4-FFF2-40B4-BE49-F238E27FC236}">
                <a16:creationId xmlns:a16="http://schemas.microsoft.com/office/drawing/2014/main" id="{7201B01C-4202-10BE-E924-0259810A345E}"/>
              </a:ext>
            </a:extLst>
          </p:cNvPr>
          <p:cNvCxnSpPr>
            <a:cxnSpLocks/>
            <a:stCxn id="53" idx="1"/>
          </p:cNvCxnSpPr>
          <p:nvPr/>
        </p:nvCxnSpPr>
        <p:spPr>
          <a:xfrm flipH="1" flipV="1">
            <a:off x="4406651" y="2543114"/>
            <a:ext cx="943416" cy="194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20361998-F4CF-3B4F-F144-329CDCB00558}"/>
              </a:ext>
            </a:extLst>
          </p:cNvPr>
          <p:cNvCxnSpPr>
            <a:cxnSpLocks/>
            <a:stCxn id="51" idx="1"/>
          </p:cNvCxnSpPr>
          <p:nvPr/>
        </p:nvCxnSpPr>
        <p:spPr>
          <a:xfrm flipH="1" flipV="1">
            <a:off x="4460941" y="3522126"/>
            <a:ext cx="729956" cy="979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1" name="Graphic 50" descr="DNA with solid fill">
            <a:extLst>
              <a:ext uri="{FF2B5EF4-FFF2-40B4-BE49-F238E27FC236}">
                <a16:creationId xmlns:a16="http://schemas.microsoft.com/office/drawing/2014/main" id="{F4C94ECC-80ED-F1A5-57F3-9831582FE44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190897" y="3388486"/>
            <a:ext cx="463244" cy="463244"/>
          </a:xfrm>
          <a:prstGeom prst="rect">
            <a:avLst/>
          </a:prstGeom>
        </p:spPr>
      </p:pic>
      <p:cxnSp>
        <p:nvCxnSpPr>
          <p:cNvPr id="52" name="Straight Arrow Connector 51">
            <a:extLst>
              <a:ext uri="{FF2B5EF4-FFF2-40B4-BE49-F238E27FC236}">
                <a16:creationId xmlns:a16="http://schemas.microsoft.com/office/drawing/2014/main" id="{8A1A5ACC-258F-FF42-2DAF-B93B230D512D}"/>
              </a:ext>
            </a:extLst>
          </p:cNvPr>
          <p:cNvCxnSpPr>
            <a:cxnSpLocks/>
          </p:cNvCxnSpPr>
          <p:nvPr/>
        </p:nvCxnSpPr>
        <p:spPr>
          <a:xfrm flipH="1" flipV="1">
            <a:off x="4468961" y="3011738"/>
            <a:ext cx="1139044" cy="1998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3" name="Graphic 52" descr="DNA with solid fill">
            <a:extLst>
              <a:ext uri="{FF2B5EF4-FFF2-40B4-BE49-F238E27FC236}">
                <a16:creationId xmlns:a16="http://schemas.microsoft.com/office/drawing/2014/main" id="{434CC80F-1B38-EA85-09CB-147CF18E639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350067" y="2330905"/>
            <a:ext cx="463242" cy="463242"/>
          </a:xfrm>
          <a:prstGeom prst="rect">
            <a:avLst/>
          </a:prstGeom>
        </p:spPr>
      </p:pic>
      <p:sp>
        <p:nvSpPr>
          <p:cNvPr id="58" name="Arrow: Right 57">
            <a:extLst>
              <a:ext uri="{FF2B5EF4-FFF2-40B4-BE49-F238E27FC236}">
                <a16:creationId xmlns:a16="http://schemas.microsoft.com/office/drawing/2014/main" id="{6819D3A9-C4B7-32D5-2EA7-BABD5B2DCF4E}"/>
              </a:ext>
            </a:extLst>
          </p:cNvPr>
          <p:cNvSpPr/>
          <p:nvPr/>
        </p:nvSpPr>
        <p:spPr>
          <a:xfrm>
            <a:off x="6266985" y="2570456"/>
            <a:ext cx="2764890" cy="765163"/>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utilization</a:t>
            </a:r>
          </a:p>
        </p:txBody>
      </p:sp>
      <p:cxnSp>
        <p:nvCxnSpPr>
          <p:cNvPr id="59" name="Straight Arrow Connector 58">
            <a:extLst>
              <a:ext uri="{FF2B5EF4-FFF2-40B4-BE49-F238E27FC236}">
                <a16:creationId xmlns:a16="http://schemas.microsoft.com/office/drawing/2014/main" id="{D54AD6A2-A4D9-A630-A618-EC467ED4981B}"/>
              </a:ext>
            </a:extLst>
          </p:cNvPr>
          <p:cNvCxnSpPr>
            <a:cxnSpLocks/>
            <a:endCxn id="30" idx="1"/>
          </p:cNvCxnSpPr>
          <p:nvPr/>
        </p:nvCxnSpPr>
        <p:spPr>
          <a:xfrm flipV="1">
            <a:off x="2018551" y="3033027"/>
            <a:ext cx="1408397" cy="247475"/>
          </a:xfrm>
          <a:prstGeom prst="straightConnector1">
            <a:avLst/>
          </a:prstGeom>
          <a:ln w="69850">
            <a:tailEnd type="triangle"/>
          </a:ln>
        </p:spPr>
        <p:style>
          <a:lnRef idx="3">
            <a:schemeClr val="accent6"/>
          </a:lnRef>
          <a:fillRef idx="0">
            <a:schemeClr val="accent6"/>
          </a:fillRef>
          <a:effectRef idx="2">
            <a:schemeClr val="accent6"/>
          </a:effectRef>
          <a:fontRef idx="minor">
            <a:schemeClr val="tx1"/>
          </a:fontRef>
        </p:style>
      </p:cxnSp>
      <p:pic>
        <p:nvPicPr>
          <p:cNvPr id="62" name="Graphic 61" descr="Bug under magnifying glass with solid fill">
            <a:extLst>
              <a:ext uri="{FF2B5EF4-FFF2-40B4-BE49-F238E27FC236}">
                <a16:creationId xmlns:a16="http://schemas.microsoft.com/office/drawing/2014/main" id="{3288565D-C310-8A1C-2319-9B69FF86CD3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999861" y="2899276"/>
            <a:ext cx="762453" cy="762453"/>
          </a:xfrm>
          <a:prstGeom prst="rect">
            <a:avLst/>
          </a:prstGeom>
        </p:spPr>
      </p:pic>
    </p:spTree>
    <p:extLst>
      <p:ext uri="{BB962C8B-B14F-4D97-AF65-F5344CB8AC3E}">
        <p14:creationId xmlns:p14="http://schemas.microsoft.com/office/powerpoint/2010/main" val="343622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F9AD1-B81A-2110-112D-A470702D2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CDF1B-F496-6DEA-0DAE-AC19FEAE9BAC}"/>
              </a:ext>
            </a:extLst>
          </p:cNvPr>
          <p:cNvSpPr>
            <a:spLocks noGrp="1"/>
          </p:cNvSpPr>
          <p:nvPr>
            <p:ph type="title"/>
          </p:nvPr>
        </p:nvSpPr>
        <p:spPr>
          <a:xfrm>
            <a:off x="275422" y="23599"/>
            <a:ext cx="11832115" cy="1093336"/>
          </a:xfrm>
        </p:spPr>
        <p:txBody>
          <a:bodyPr>
            <a:normAutofit/>
          </a:bodyPr>
          <a:lstStyle/>
          <a:p>
            <a:r>
              <a:rPr lang="en-US" sz="3200" dirty="0"/>
              <a:t>ABS in the CBD, 1992-2021</a:t>
            </a:r>
            <a:endParaRPr lang="en-CA" sz="3200" dirty="0"/>
          </a:p>
        </p:txBody>
      </p:sp>
      <p:sp>
        <p:nvSpPr>
          <p:cNvPr id="4" name="Content Placeholder 3">
            <a:extLst>
              <a:ext uri="{FF2B5EF4-FFF2-40B4-BE49-F238E27FC236}">
                <a16:creationId xmlns:a16="http://schemas.microsoft.com/office/drawing/2014/main" id="{37B92238-D079-846D-733D-2B1F9C323B18}"/>
              </a:ext>
            </a:extLst>
          </p:cNvPr>
          <p:cNvSpPr>
            <a:spLocks noGrp="1"/>
          </p:cNvSpPr>
          <p:nvPr>
            <p:ph idx="1"/>
          </p:nvPr>
        </p:nvSpPr>
        <p:spPr>
          <a:xfrm>
            <a:off x="454881" y="1116934"/>
            <a:ext cx="10975119" cy="5747727"/>
          </a:xfrm>
          <a:prstGeom prst="rect">
            <a:avLst/>
          </a:prstGeom>
        </p:spPr>
        <p:txBody>
          <a:bodyPr vert="horz" wrap="square" lIns="91440" tIns="45720" rIns="91440" bIns="45720" rtlCol="0" anchor="t">
            <a:spAutoFit/>
          </a:bodyPr>
          <a:lstStyle/>
          <a:p>
            <a:pPr>
              <a:spcBef>
                <a:spcPts val="600"/>
              </a:spcBef>
              <a:spcAft>
                <a:spcPts val="300"/>
              </a:spcAft>
            </a:pPr>
            <a:r>
              <a:rPr lang="en-GB" altLang="en-US" sz="2400" b="1" dirty="0">
                <a:latin typeface="+mj-lt"/>
                <a:cs typeface="Arial"/>
              </a:rPr>
              <a:t>3</a:t>
            </a:r>
            <a:r>
              <a:rPr lang="en-GB" altLang="en-US" sz="2400" b="1" baseline="30000" dirty="0">
                <a:latin typeface="+mj-lt"/>
                <a:cs typeface="Arial"/>
              </a:rPr>
              <a:t>rd</a:t>
            </a:r>
            <a:r>
              <a:rPr lang="en-GB" altLang="en-US" sz="2400" b="1" dirty="0">
                <a:latin typeface="+mj-lt"/>
                <a:cs typeface="Arial"/>
              </a:rPr>
              <a:t> </a:t>
            </a:r>
            <a:r>
              <a:rPr lang="en-GB" altLang="en-US" sz="2400" b="1" dirty="0">
                <a:solidFill>
                  <a:schemeClr val="tx1"/>
                </a:solidFill>
                <a:latin typeface="+mj-lt"/>
                <a:cs typeface="Arial"/>
              </a:rPr>
              <a:t>Objective</a:t>
            </a:r>
            <a:r>
              <a:rPr lang="en-GB" altLang="en-US" sz="2400" dirty="0">
                <a:solidFill>
                  <a:schemeClr val="tx1"/>
                </a:solidFill>
                <a:latin typeface="+mj-lt"/>
                <a:cs typeface="Arial"/>
              </a:rPr>
              <a:t>: </a:t>
            </a:r>
            <a:r>
              <a:rPr lang="en-US" altLang="en-US" sz="2400" b="1" dirty="0">
                <a:solidFill>
                  <a:srgbClr val="70AD47"/>
                </a:solidFill>
                <a:latin typeface="+mj-lt"/>
                <a:cs typeface="Arial"/>
              </a:rPr>
              <a:t>Fair and equitable sharing of the benefits arising out of the utilization of genetic resources</a:t>
            </a:r>
            <a:r>
              <a:rPr lang="en-US" altLang="en-US" sz="2400" dirty="0">
                <a:solidFill>
                  <a:schemeClr val="tx1"/>
                </a:solidFill>
                <a:latin typeface="+mj-lt"/>
                <a:cs typeface="Arial"/>
              </a:rPr>
              <a:t>, …</a:t>
            </a:r>
            <a:endParaRPr lang="en-US" sz="2400" dirty="0">
              <a:solidFill>
                <a:schemeClr val="tx1"/>
              </a:solidFill>
              <a:latin typeface="+mj-lt"/>
              <a:ea typeface="Calibri"/>
              <a:cs typeface="Arial"/>
            </a:endParaRPr>
          </a:p>
          <a:p>
            <a:pPr>
              <a:spcBef>
                <a:spcPts val="600"/>
              </a:spcBef>
              <a:spcAft>
                <a:spcPts val="300"/>
              </a:spcAft>
            </a:pPr>
            <a:r>
              <a:rPr lang="en-US" sz="2400" b="1" dirty="0">
                <a:solidFill>
                  <a:schemeClr val="tx1"/>
                </a:solidFill>
                <a:latin typeface="+mj-lt"/>
                <a:ea typeface="Calibri"/>
                <a:cs typeface="Arial"/>
              </a:rPr>
              <a:t>Article 15: </a:t>
            </a:r>
            <a:r>
              <a:rPr lang="en-GB" altLang="en-US" sz="2400" dirty="0">
                <a:solidFill>
                  <a:schemeClr val="tx1"/>
                </a:solidFill>
                <a:cs typeface="Times New Roman"/>
              </a:rPr>
              <a:t>Sovereign rights, facilitate access, prior informed consent, mutually agreed terms, measures to ensure benefit-sharing </a:t>
            </a:r>
          </a:p>
          <a:p>
            <a:pPr marL="457200" lvl="1" indent="0">
              <a:spcBef>
                <a:spcPts val="600"/>
              </a:spcBef>
              <a:spcAft>
                <a:spcPts val="300"/>
              </a:spcAft>
              <a:buNone/>
            </a:pPr>
            <a:r>
              <a:rPr lang="en-GB" altLang="en-US" sz="2000" dirty="0">
                <a:solidFill>
                  <a:schemeClr val="tx1"/>
                </a:solidFill>
                <a:cs typeface="Times New Roman"/>
              </a:rPr>
              <a:t>+ Articles 8j (benefit-sharing for TK), 16 (technology transfer), 19 (benefits from biotechnology)</a:t>
            </a:r>
          </a:p>
          <a:p>
            <a:pPr>
              <a:spcBef>
                <a:spcPts val="600"/>
              </a:spcBef>
              <a:spcAft>
                <a:spcPts val="300"/>
              </a:spcAft>
            </a:pPr>
            <a:r>
              <a:rPr lang="en-GB" altLang="en-US" sz="2400" b="1" dirty="0">
                <a:cs typeface="Times New Roman"/>
              </a:rPr>
              <a:t>2010 Nagoya Protocol on ABS </a:t>
            </a:r>
            <a:r>
              <a:rPr lang="en-GB" altLang="en-US" sz="2400" dirty="0">
                <a:cs typeface="Times New Roman"/>
              </a:rPr>
              <a:t>(</a:t>
            </a:r>
            <a:r>
              <a:rPr lang="en-GB" altLang="en-US" sz="2400" i="1" dirty="0">
                <a:cs typeface="Times New Roman"/>
              </a:rPr>
              <a:t>Canada is not a Party</a:t>
            </a:r>
            <a:r>
              <a:rPr lang="en-GB" altLang="en-US" sz="2400" dirty="0">
                <a:cs typeface="Times New Roman"/>
              </a:rPr>
              <a:t>) adds on:</a:t>
            </a:r>
          </a:p>
          <a:p>
            <a:pPr lvl="1">
              <a:spcBef>
                <a:spcPts val="600"/>
              </a:spcBef>
              <a:spcAft>
                <a:spcPts val="300"/>
              </a:spcAft>
            </a:pPr>
            <a:r>
              <a:rPr lang="en-GB" altLang="en-US" sz="2400" b="1" dirty="0">
                <a:solidFill>
                  <a:schemeClr val="accent3">
                    <a:lumMod val="75000"/>
                  </a:schemeClr>
                </a:solidFill>
                <a:cs typeface="Times New Roman"/>
              </a:rPr>
              <a:t>A</a:t>
            </a:r>
            <a:r>
              <a:rPr lang="en-GB" altLang="en-US" sz="2400" b="1" dirty="0">
                <a:cs typeface="Times New Roman"/>
              </a:rPr>
              <a:t>ccess process + </a:t>
            </a:r>
            <a:r>
              <a:rPr lang="en-GB" altLang="en-US" sz="2400" b="1" dirty="0">
                <a:solidFill>
                  <a:schemeClr val="accent3">
                    <a:lumMod val="75000"/>
                  </a:schemeClr>
                </a:solidFill>
                <a:cs typeface="Times New Roman"/>
              </a:rPr>
              <a:t>B</a:t>
            </a:r>
            <a:r>
              <a:rPr lang="en-GB" altLang="en-US" sz="2400" b="1" dirty="0">
                <a:cs typeface="Times New Roman"/>
              </a:rPr>
              <a:t>enefit-sharing examples + </a:t>
            </a:r>
            <a:r>
              <a:rPr lang="en-GB" altLang="en-US" sz="2400" b="1" dirty="0">
                <a:solidFill>
                  <a:schemeClr val="accent3">
                    <a:lumMod val="75000"/>
                  </a:schemeClr>
                </a:solidFill>
                <a:cs typeface="Times New Roman"/>
              </a:rPr>
              <a:t>C</a:t>
            </a:r>
            <a:r>
              <a:rPr lang="en-GB" altLang="en-US" sz="2400" b="1" dirty="0">
                <a:cs typeface="Times New Roman"/>
              </a:rPr>
              <a:t>ompliance measures</a:t>
            </a:r>
            <a:r>
              <a:rPr lang="en-GB" altLang="en-US" sz="2400" dirty="0">
                <a:cs typeface="Times New Roman"/>
              </a:rPr>
              <a:t> </a:t>
            </a:r>
          </a:p>
          <a:p>
            <a:pPr lvl="1">
              <a:spcBef>
                <a:spcPts val="600"/>
              </a:spcBef>
              <a:spcAft>
                <a:spcPts val="300"/>
              </a:spcAft>
            </a:pPr>
            <a:r>
              <a:rPr lang="en-GB" altLang="en-US" sz="2400" dirty="0">
                <a:cs typeface="Times New Roman"/>
              </a:rPr>
              <a:t>Traditional Knowledge associated with genetic resources; </a:t>
            </a:r>
          </a:p>
          <a:p>
            <a:pPr lvl="1">
              <a:spcBef>
                <a:spcPts val="600"/>
              </a:spcBef>
              <a:spcAft>
                <a:spcPts val="300"/>
              </a:spcAft>
            </a:pPr>
            <a:r>
              <a:rPr lang="en-GB" altLang="en-US" sz="2400" dirty="0">
                <a:cs typeface="Times New Roman"/>
              </a:rPr>
              <a:t>national authorities and ABS Clearing House; </a:t>
            </a:r>
          </a:p>
          <a:p>
            <a:pPr lvl="1">
              <a:spcBef>
                <a:spcPts val="600"/>
              </a:spcBef>
              <a:spcAft>
                <a:spcPts val="300"/>
              </a:spcAft>
            </a:pPr>
            <a:r>
              <a:rPr lang="en-GB" altLang="en-US" sz="2400" dirty="0">
                <a:cs typeface="Times New Roman"/>
              </a:rPr>
              <a:t>voluntary measures; community protocols; capacity building; etc.</a:t>
            </a:r>
          </a:p>
          <a:p>
            <a:pPr lvl="1">
              <a:spcBef>
                <a:spcPts val="600"/>
              </a:spcBef>
              <a:spcAft>
                <a:spcPts val="300"/>
              </a:spcAft>
            </a:pPr>
            <a:r>
              <a:rPr lang="en-GB" altLang="en-US" sz="2400" i="1" dirty="0">
                <a:cs typeface="Times New Roman"/>
              </a:rPr>
              <a:t>intellectual property in context of examples of benefit-sharing; no "DSI"</a:t>
            </a:r>
          </a:p>
          <a:p>
            <a:pPr>
              <a:spcBef>
                <a:spcPts val="600"/>
              </a:spcBef>
              <a:spcAft>
                <a:spcPts val="300"/>
              </a:spcAft>
            </a:pPr>
            <a:endParaRPr lang="en-GB" altLang="en-US" sz="2000" dirty="0">
              <a:highlight>
                <a:srgbClr val="FFFF00"/>
              </a:highlight>
              <a:cs typeface="Times New Roman"/>
            </a:endParaRPr>
          </a:p>
        </p:txBody>
      </p:sp>
    </p:spTree>
    <p:extLst>
      <p:ext uri="{BB962C8B-B14F-4D97-AF65-F5344CB8AC3E}">
        <p14:creationId xmlns:p14="http://schemas.microsoft.com/office/powerpoint/2010/main" val="248517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9C277-FA3F-C249-492D-1218409213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7FD45-4278-E008-3F2A-576E6D0F6474}"/>
              </a:ext>
            </a:extLst>
          </p:cNvPr>
          <p:cNvSpPr>
            <a:spLocks noGrp="1"/>
          </p:cNvSpPr>
          <p:nvPr>
            <p:ph type="title"/>
          </p:nvPr>
        </p:nvSpPr>
        <p:spPr>
          <a:xfrm>
            <a:off x="609600" y="-23498"/>
            <a:ext cx="10972800" cy="1143000"/>
          </a:xfrm>
        </p:spPr>
        <p:txBody>
          <a:bodyPr>
            <a:noAutofit/>
          </a:bodyPr>
          <a:lstStyle/>
          <a:p>
            <a:r>
              <a:rPr lang="fr-CA" sz="3200" dirty="0" err="1"/>
              <a:t>GoC</a:t>
            </a:r>
            <a:r>
              <a:rPr lang="fr-CA" sz="3200" dirty="0"/>
              <a:t> action on ABS in Canada (Pre-COP15)</a:t>
            </a:r>
            <a:endParaRPr lang="en-US" sz="3200" dirty="0">
              <a:cs typeface="Arial"/>
            </a:endParaRPr>
          </a:p>
        </p:txBody>
      </p:sp>
      <p:sp>
        <p:nvSpPr>
          <p:cNvPr id="4" name="Slide Number Placeholder 3">
            <a:extLst>
              <a:ext uri="{FF2B5EF4-FFF2-40B4-BE49-F238E27FC236}">
                <a16:creationId xmlns:a16="http://schemas.microsoft.com/office/drawing/2014/main" id="{23BA4127-C550-A4C9-8EC3-6ECE92960B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E84AB2-A68C-446D-B258-F807154688F9}"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Content Placeholder 6">
            <a:extLst>
              <a:ext uri="{FF2B5EF4-FFF2-40B4-BE49-F238E27FC236}">
                <a16:creationId xmlns:a16="http://schemas.microsoft.com/office/drawing/2014/main" id="{A32613A5-1870-5463-F3C7-C997A8B08E9A}"/>
              </a:ext>
            </a:extLst>
          </p:cNvPr>
          <p:cNvGraphicFramePr>
            <a:graphicFrameLocks noGrp="1"/>
          </p:cNvGraphicFramePr>
          <p:nvPr>
            <p:ph idx="1"/>
            <p:extLst>
              <p:ext uri="{D42A27DB-BD31-4B8C-83A1-F6EECF244321}">
                <p14:modId xmlns:p14="http://schemas.microsoft.com/office/powerpoint/2010/main" val="508905252"/>
              </p:ext>
            </p:extLst>
          </p:nvPr>
        </p:nvGraphicFramePr>
        <p:xfrm>
          <a:off x="609600" y="909330"/>
          <a:ext cx="10972799" cy="5585022"/>
        </p:xfrm>
        <a:graphic>
          <a:graphicData uri="http://schemas.openxmlformats.org/drawingml/2006/table">
            <a:tbl>
              <a:tblPr firstRow="1" bandRow="1">
                <a:tableStyleId>{8799B23B-EC83-4686-B30A-512413B5E67A}</a:tableStyleId>
              </a:tblPr>
              <a:tblGrid>
                <a:gridCol w="1371600">
                  <a:extLst>
                    <a:ext uri="{9D8B030D-6E8A-4147-A177-3AD203B41FA5}">
                      <a16:colId xmlns:a16="http://schemas.microsoft.com/office/drawing/2014/main" val="1294869721"/>
                    </a:ext>
                  </a:extLst>
                </a:gridCol>
                <a:gridCol w="9601199">
                  <a:extLst>
                    <a:ext uri="{9D8B030D-6E8A-4147-A177-3AD203B41FA5}">
                      <a16:colId xmlns:a16="http://schemas.microsoft.com/office/drawing/2014/main" val="2872989027"/>
                    </a:ext>
                  </a:extLst>
                </a:gridCol>
              </a:tblGrid>
              <a:tr h="365565">
                <a:tc>
                  <a:txBody>
                    <a:bodyPr/>
                    <a:lstStyle/>
                    <a:p>
                      <a:pPr lvl="0">
                        <a:buNone/>
                      </a:pPr>
                      <a:r>
                        <a:rPr lang="en-US" noProof="0" dirty="0"/>
                        <a:t>Years</a:t>
                      </a:r>
                    </a:p>
                  </a:txBody>
                  <a:tcPr/>
                </a:tc>
                <a:tc>
                  <a:txBody>
                    <a:bodyPr/>
                    <a:lstStyle/>
                    <a:p>
                      <a:pPr lvl="0">
                        <a:buNone/>
                      </a:pPr>
                      <a:r>
                        <a:rPr lang="en-US" noProof="0">
                          <a:solidFill>
                            <a:schemeClr val="tx1"/>
                          </a:solidFill>
                        </a:rPr>
                        <a:t>ABS and DSI work</a:t>
                      </a:r>
                    </a:p>
                  </a:txBody>
                  <a:tcPr/>
                </a:tc>
                <a:extLst>
                  <a:ext uri="{0D108BD9-81ED-4DB2-BD59-A6C34878D82A}">
                    <a16:rowId xmlns:a16="http://schemas.microsoft.com/office/drawing/2014/main" val="1194936750"/>
                  </a:ext>
                </a:extLst>
              </a:tr>
              <a:tr h="1005304">
                <a:tc>
                  <a:txBody>
                    <a:bodyPr/>
                    <a:lstStyle/>
                    <a:p>
                      <a:r>
                        <a:rPr lang="en-US" sz="2000" noProof="0"/>
                        <a:t>2004-07</a:t>
                      </a:r>
                    </a:p>
                  </a:txBody>
                  <a:tcPr/>
                </a:tc>
                <a:tc>
                  <a:txBody>
                    <a:bodyPr/>
                    <a:lstStyle/>
                    <a:p>
                      <a:pPr lvl="0" algn="l">
                        <a:lnSpc>
                          <a:spcPct val="100000"/>
                        </a:lnSpc>
                        <a:spcBef>
                          <a:spcPts val="0"/>
                        </a:spcBef>
                        <a:spcAft>
                          <a:spcPts val="0"/>
                        </a:spcAft>
                        <a:buNone/>
                      </a:pPr>
                      <a:r>
                        <a:rPr lang="en-US" sz="2000" kern="1200" noProof="0" dirty="0">
                          <a:solidFill>
                            <a:srgbClr val="000000"/>
                          </a:solidFill>
                        </a:rPr>
                        <a:t>Domestic work, stakeholder &amp; Indigenous workshops and </a:t>
                      </a:r>
                      <a:r>
                        <a:rPr lang="en-US" sz="2000" kern="1200" noProof="0" dirty="0">
                          <a:solidFill>
                            <a:srgbClr val="000000"/>
                          </a:solidFill>
                          <a:latin typeface="+mn-lt"/>
                          <a:ea typeface="+mn-ea"/>
                          <a:cs typeface="+mn-cs"/>
                        </a:rPr>
                        <a:t>Federal-Provincial- Territorial Ministers' </a:t>
                      </a:r>
                      <a:r>
                        <a:rPr lang="en-US" sz="2000" i="1" kern="1200" noProof="0" dirty="0">
                          <a:solidFill>
                            <a:srgbClr val="000000"/>
                          </a:solidFill>
                          <a:latin typeface="+mn-lt"/>
                          <a:ea typeface="+mn-ea"/>
                          <a:cs typeface="+mn-cs"/>
                        </a:rPr>
                        <a:t>ABS Policies in Canada: Scoping the Questions and Issues</a:t>
                      </a:r>
                      <a:r>
                        <a:rPr lang="en-US" sz="2000" i="1" kern="1200" noProof="0" dirty="0">
                          <a:solidFill>
                            <a:srgbClr val="000000"/>
                          </a:solidFill>
                        </a:rPr>
                        <a:t> </a:t>
                      </a:r>
                      <a:r>
                        <a:rPr lang="en-US" sz="2000" kern="1200" noProof="0" dirty="0">
                          <a:solidFill>
                            <a:srgbClr val="000000"/>
                          </a:solidFill>
                        </a:rPr>
                        <a:t>towards a coherent Canadian approach with consistent measures</a:t>
                      </a:r>
                    </a:p>
                  </a:txBody>
                  <a:tcPr/>
                </a:tc>
                <a:extLst>
                  <a:ext uri="{0D108BD9-81ED-4DB2-BD59-A6C34878D82A}">
                    <a16:rowId xmlns:a16="http://schemas.microsoft.com/office/drawing/2014/main" val="650182668"/>
                  </a:ext>
                </a:extLst>
              </a:tr>
              <a:tr h="700667">
                <a:tc>
                  <a:txBody>
                    <a:bodyPr/>
                    <a:lstStyle/>
                    <a:p>
                      <a:r>
                        <a:rPr lang="en-US" sz="2000" noProof="0"/>
                        <a:t>2008-09</a:t>
                      </a:r>
                    </a:p>
                  </a:txBody>
                  <a:tcPr/>
                </a:tc>
                <a:tc>
                  <a:txBody>
                    <a:bodyPr/>
                    <a:lstStyle/>
                    <a:p>
                      <a:r>
                        <a:rPr lang="en-US" sz="2000" kern="1200" noProof="0" dirty="0">
                          <a:solidFill>
                            <a:srgbClr val="000000"/>
                          </a:solidFill>
                          <a:latin typeface="+mn-lt"/>
                          <a:ea typeface="+mn-ea"/>
                          <a:cs typeface="+mn-cs"/>
                        </a:rPr>
                        <a:t>Consultations</a:t>
                      </a:r>
                      <a:r>
                        <a:rPr lang="en-US" sz="2000" kern="1200" noProof="0" dirty="0">
                          <a:solidFill>
                            <a:srgbClr val="000000"/>
                          </a:solidFill>
                        </a:rPr>
                        <a:t> on domestic policy and negotiating mandate for “international instrument” on ABS</a:t>
                      </a:r>
                    </a:p>
                  </a:txBody>
                  <a:tcPr/>
                </a:tc>
                <a:extLst>
                  <a:ext uri="{0D108BD9-81ED-4DB2-BD59-A6C34878D82A}">
                    <a16:rowId xmlns:a16="http://schemas.microsoft.com/office/drawing/2014/main" val="2355192568"/>
                  </a:ext>
                </a:extLst>
              </a:tr>
              <a:tr h="700667">
                <a:tc>
                  <a:txBody>
                    <a:bodyPr/>
                    <a:lstStyle/>
                    <a:p>
                      <a:r>
                        <a:rPr lang="en-US" sz="2000" noProof="0"/>
                        <a:t>2010</a:t>
                      </a:r>
                    </a:p>
                  </a:txBody>
                  <a:tcPr/>
                </a:tc>
                <a:tc>
                  <a:txBody>
                    <a:bodyPr/>
                    <a:lstStyle/>
                    <a:p>
                      <a:r>
                        <a:rPr lang="en-US" sz="2000" b="1" i="1" kern="1200" noProof="0" dirty="0">
                          <a:solidFill>
                            <a:srgbClr val="000000"/>
                          </a:solidFill>
                        </a:rPr>
                        <a:t>Nagoya Protocol on ABS (NP) on ABS adopted </a:t>
                      </a:r>
                      <a:r>
                        <a:rPr lang="en-US" sz="2000" b="0" i="1" kern="1200" noProof="0" dirty="0">
                          <a:solidFill>
                            <a:srgbClr val="000000"/>
                          </a:solidFill>
                        </a:rPr>
                        <a:t>at</a:t>
                      </a:r>
                      <a:r>
                        <a:rPr lang="en-US" sz="2000" b="1" i="1" kern="1200" noProof="0" dirty="0">
                          <a:solidFill>
                            <a:srgbClr val="000000"/>
                          </a:solidFill>
                        </a:rPr>
                        <a:t> </a:t>
                      </a:r>
                      <a:r>
                        <a:rPr lang="en-US" sz="2000" i="1" kern="1200" noProof="0" dirty="0">
                          <a:solidFill>
                            <a:srgbClr val="000000"/>
                          </a:solidFill>
                        </a:rPr>
                        <a:t>10</a:t>
                      </a:r>
                      <a:r>
                        <a:rPr lang="en-US" sz="2000" i="1" kern="1200" baseline="30000" noProof="0" dirty="0">
                          <a:solidFill>
                            <a:srgbClr val="000000"/>
                          </a:solidFill>
                        </a:rPr>
                        <a:t>th</a:t>
                      </a:r>
                      <a:r>
                        <a:rPr lang="en-US" sz="2000" i="1" kern="1200" noProof="0" dirty="0">
                          <a:solidFill>
                            <a:srgbClr val="000000"/>
                          </a:solidFill>
                        </a:rPr>
                        <a:t> Conference of the Parties to the Convention on Biological Diversity (COP10)</a:t>
                      </a:r>
                      <a:endParaRPr lang="en-US" sz="2000" b="1" i="1" noProof="0" dirty="0">
                        <a:solidFill>
                          <a:srgbClr val="000000"/>
                        </a:solidFill>
                      </a:endParaRPr>
                    </a:p>
                  </a:txBody>
                  <a:tcPr/>
                </a:tc>
                <a:extLst>
                  <a:ext uri="{0D108BD9-81ED-4DB2-BD59-A6C34878D82A}">
                    <a16:rowId xmlns:a16="http://schemas.microsoft.com/office/drawing/2014/main" val="2626644038"/>
                  </a:ext>
                </a:extLst>
              </a:tr>
              <a:tr h="771014">
                <a:tc>
                  <a:txBody>
                    <a:bodyPr/>
                    <a:lstStyle/>
                    <a:p>
                      <a:r>
                        <a:rPr lang="en-US" sz="2000" noProof="0"/>
                        <a:t>2010-11</a:t>
                      </a:r>
                    </a:p>
                  </a:txBody>
                  <a:tcPr/>
                </a:tc>
                <a:tc>
                  <a:txBody>
                    <a:bodyPr/>
                    <a:lstStyle/>
                    <a:p>
                      <a:pPr lvl="0" algn="l">
                        <a:lnSpc>
                          <a:spcPct val="100000"/>
                        </a:lnSpc>
                        <a:spcBef>
                          <a:spcPts val="0"/>
                        </a:spcBef>
                        <a:spcAft>
                          <a:spcPts val="0"/>
                        </a:spcAft>
                        <a:buNone/>
                      </a:pPr>
                      <a:r>
                        <a:rPr lang="en-US" sz="2000" u="none" strike="noStrike" kern="1200" noProof="0" dirty="0">
                          <a:solidFill>
                            <a:srgbClr val="000000"/>
                          </a:solidFill>
                        </a:rPr>
                        <a:t>Discussions with federal departments</a:t>
                      </a:r>
                      <a:r>
                        <a:rPr lang="en-US" sz="2000" u="none" strike="noStrike" kern="1200" noProof="0" dirty="0">
                          <a:solidFill>
                            <a:srgbClr val="000000"/>
                          </a:solidFill>
                          <a:latin typeface="+mn-lt"/>
                          <a:ea typeface="+mn-ea"/>
                          <a:cs typeface="+mn-cs"/>
                        </a:rPr>
                        <a:t>, provinces and territories</a:t>
                      </a:r>
                      <a:r>
                        <a:rPr lang="en-US" sz="2000" b="1" i="0" u="none" strike="noStrike" kern="1200" noProof="0" dirty="0">
                          <a:solidFill>
                            <a:schemeClr val="accent3">
                              <a:lumMod val="50000"/>
                            </a:schemeClr>
                          </a:solidFill>
                          <a:latin typeface="Arial"/>
                          <a:ea typeface="+mn-ea"/>
                          <a:cs typeface="+mn-cs"/>
                        </a:rPr>
                        <a:t>, </a:t>
                      </a:r>
                      <a:r>
                        <a:rPr lang="en-US" sz="2000" u="none" strike="noStrike" kern="1200" noProof="0" dirty="0">
                          <a:solidFill>
                            <a:srgbClr val="000000"/>
                          </a:solidFill>
                        </a:rPr>
                        <a:t>Indigenous Peoples and stakeholders on draft domestic policy and draft NP</a:t>
                      </a:r>
                    </a:p>
                  </a:txBody>
                  <a:tcPr/>
                </a:tc>
                <a:extLst>
                  <a:ext uri="{0D108BD9-81ED-4DB2-BD59-A6C34878D82A}">
                    <a16:rowId xmlns:a16="http://schemas.microsoft.com/office/drawing/2014/main" val="2152813063"/>
                  </a:ext>
                </a:extLst>
              </a:tr>
              <a:tr h="498300">
                <a:tc>
                  <a:txBody>
                    <a:bodyPr/>
                    <a:lstStyle/>
                    <a:p>
                      <a:pPr lvl="0">
                        <a:buNone/>
                      </a:pPr>
                      <a:r>
                        <a:rPr lang="en-US" sz="2000" noProof="0"/>
                        <a:t>2012</a:t>
                      </a:r>
                    </a:p>
                  </a:txBody>
                  <a:tcPr/>
                </a:tc>
                <a:tc>
                  <a:txBody>
                    <a:bodyPr/>
                    <a:lstStyle/>
                    <a:p>
                      <a:pPr lvl="0" algn="l">
                        <a:lnSpc>
                          <a:spcPct val="100000"/>
                        </a:lnSpc>
                        <a:spcBef>
                          <a:spcPts val="0"/>
                        </a:spcBef>
                        <a:spcAft>
                          <a:spcPts val="0"/>
                        </a:spcAft>
                        <a:buNone/>
                      </a:pPr>
                      <a:r>
                        <a:rPr lang="en-US" sz="2000" b="0" i="1" u="none" strike="noStrike" kern="1200" noProof="0" dirty="0">
                          <a:solidFill>
                            <a:srgbClr val="000000"/>
                          </a:solidFill>
                          <a:latin typeface="Arial"/>
                        </a:rPr>
                        <a:t>NP not signed</a:t>
                      </a:r>
                      <a:r>
                        <a:rPr lang="en-US" sz="2000" b="0" i="0" u="none" strike="noStrike" kern="1200" noProof="0" dirty="0">
                          <a:solidFill>
                            <a:srgbClr val="000000"/>
                          </a:solidFill>
                          <a:latin typeface="Arial"/>
                        </a:rPr>
                        <a:t>; ECCC instructed to further develop Canada’s domestic policy</a:t>
                      </a:r>
                    </a:p>
                  </a:txBody>
                  <a:tcPr/>
                </a:tc>
                <a:extLst>
                  <a:ext uri="{0D108BD9-81ED-4DB2-BD59-A6C34878D82A}">
                    <a16:rowId xmlns:a16="http://schemas.microsoft.com/office/drawing/2014/main" val="3699153690"/>
                  </a:ext>
                </a:extLst>
              </a:tr>
              <a:tr h="771014">
                <a:tc>
                  <a:txBody>
                    <a:bodyPr/>
                    <a:lstStyle/>
                    <a:p>
                      <a:r>
                        <a:rPr lang="en-US" sz="2000" noProof="0"/>
                        <a:t>2012-16</a:t>
                      </a:r>
                    </a:p>
                  </a:txBody>
                  <a:tcPr/>
                </a:tc>
                <a:tc>
                  <a:txBody>
                    <a:bodyPr/>
                    <a:lstStyle/>
                    <a:p>
                      <a:pPr lvl="0">
                        <a:buNone/>
                      </a:pPr>
                      <a:r>
                        <a:rPr lang="en-US" sz="2000" u="none" strike="noStrike" kern="1200" noProof="0" dirty="0">
                          <a:solidFill>
                            <a:schemeClr val="tx1"/>
                          </a:solidFill>
                        </a:rPr>
                        <a:t>Discussions on federal ABS policy, further engagement</a:t>
                      </a:r>
                      <a:r>
                        <a:rPr lang="en-US" sz="2000" b="0" i="0" u="none" strike="noStrike" kern="1200" noProof="0" dirty="0">
                          <a:solidFill>
                            <a:schemeClr val="tx1">
                              <a:lumMod val="85000"/>
                              <a:lumOff val="15000"/>
                            </a:schemeClr>
                          </a:solidFill>
                          <a:latin typeface="Arial"/>
                        </a:rPr>
                        <a:t> </a:t>
                      </a:r>
                      <a:r>
                        <a:rPr lang="en-US" sz="2000" u="none" strike="noStrike" kern="1200" noProof="0" dirty="0">
                          <a:solidFill>
                            <a:schemeClr val="tx1"/>
                          </a:solidFill>
                          <a:latin typeface="+mn-lt"/>
                          <a:ea typeface="+mn-ea"/>
                          <a:cs typeface="+mn-cs"/>
                        </a:rPr>
                        <a:t>with provinces and territories, Indigenous </a:t>
                      </a:r>
                      <a:r>
                        <a:rPr lang="en-US" sz="2000" b="0" i="0" u="none" strike="noStrike" kern="1200" noProof="0" dirty="0">
                          <a:solidFill>
                            <a:schemeClr val="tx1"/>
                          </a:solidFill>
                          <a:latin typeface="Arial"/>
                        </a:rPr>
                        <a:t>Peoples and stakeholders</a:t>
                      </a:r>
                      <a:endParaRPr lang="en-US" sz="2400" dirty="0"/>
                    </a:p>
                  </a:txBody>
                  <a:tcPr/>
                </a:tc>
                <a:extLst>
                  <a:ext uri="{0D108BD9-81ED-4DB2-BD59-A6C34878D82A}">
                    <a16:rowId xmlns:a16="http://schemas.microsoft.com/office/drawing/2014/main" val="2347191160"/>
                  </a:ext>
                </a:extLst>
              </a:tr>
              <a:tr h="771014">
                <a:tc>
                  <a:txBody>
                    <a:bodyPr/>
                    <a:lstStyle/>
                    <a:p>
                      <a:r>
                        <a:rPr lang="en-US" sz="2000" noProof="0" dirty="0"/>
                        <a:t>2017-</a:t>
                      </a:r>
                    </a:p>
                    <a:p>
                      <a:r>
                        <a:rPr lang="en-US" sz="2000" noProof="0" dirty="0"/>
                        <a:t>Nov 22</a:t>
                      </a:r>
                    </a:p>
                  </a:txBody>
                  <a:tcPr/>
                </a:tc>
                <a:tc>
                  <a:txBody>
                    <a:bodyPr/>
                    <a:lstStyle/>
                    <a:p>
                      <a:r>
                        <a:rPr lang="en-US" sz="2000" i="1" kern="1200" noProof="0" dirty="0">
                          <a:solidFill>
                            <a:schemeClr val="tx1"/>
                          </a:solidFill>
                        </a:rPr>
                        <a:t>GoC focus shifts to international ABS issues - </a:t>
                      </a:r>
                      <a:r>
                        <a:rPr lang="en-US" sz="2000" b="1" i="1" kern="1200" noProof="0" dirty="0">
                          <a:solidFill>
                            <a:schemeClr val="tx1"/>
                          </a:solidFill>
                        </a:rPr>
                        <a:t>Digital Sequence Information on Genetic Resources (DSI) &amp; post-2020 Global Biodiversity Framework</a:t>
                      </a:r>
                    </a:p>
                  </a:txBody>
                  <a:tcPr/>
                </a:tc>
                <a:extLst>
                  <a:ext uri="{0D108BD9-81ED-4DB2-BD59-A6C34878D82A}">
                    <a16:rowId xmlns:a16="http://schemas.microsoft.com/office/drawing/2014/main" val="4051431682"/>
                  </a:ext>
                </a:extLst>
              </a:tr>
            </a:tbl>
          </a:graphicData>
        </a:graphic>
      </p:graphicFrame>
    </p:spTree>
    <p:extLst>
      <p:ext uri="{BB962C8B-B14F-4D97-AF65-F5344CB8AC3E}">
        <p14:creationId xmlns:p14="http://schemas.microsoft.com/office/powerpoint/2010/main" val="278721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709F2-9B63-FA3A-0256-3D2EE63767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63FCE-6174-A00B-B11A-F2151524E663}"/>
              </a:ext>
            </a:extLst>
          </p:cNvPr>
          <p:cNvSpPr>
            <a:spLocks noGrp="1"/>
          </p:cNvSpPr>
          <p:nvPr>
            <p:ph type="title"/>
          </p:nvPr>
        </p:nvSpPr>
        <p:spPr>
          <a:xfrm>
            <a:off x="609600" y="-23498"/>
            <a:ext cx="10972800" cy="1143000"/>
          </a:xfrm>
        </p:spPr>
        <p:txBody>
          <a:bodyPr>
            <a:noAutofit/>
          </a:bodyPr>
          <a:lstStyle/>
          <a:p>
            <a:r>
              <a:rPr lang="fr-CA" sz="3200" dirty="0" err="1"/>
              <a:t>GoC</a:t>
            </a:r>
            <a:r>
              <a:rPr lang="fr-CA" sz="3200" dirty="0"/>
              <a:t> action on ABS in Canada (COP15 </a:t>
            </a:r>
            <a:r>
              <a:rPr lang="fr-CA" sz="3200" dirty="0" err="1"/>
              <a:t>onwards</a:t>
            </a:r>
            <a:r>
              <a:rPr lang="fr-CA" sz="3200" dirty="0"/>
              <a:t>)</a:t>
            </a:r>
            <a:endParaRPr lang="en-US" sz="3200" dirty="0">
              <a:cs typeface="Arial"/>
            </a:endParaRPr>
          </a:p>
        </p:txBody>
      </p:sp>
      <p:sp>
        <p:nvSpPr>
          <p:cNvPr id="4" name="Slide Number Placeholder 3">
            <a:extLst>
              <a:ext uri="{FF2B5EF4-FFF2-40B4-BE49-F238E27FC236}">
                <a16:creationId xmlns:a16="http://schemas.microsoft.com/office/drawing/2014/main" id="{FD6A8F8B-2B7C-E3E2-D0C8-A2FBBCA149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E84AB2-A68C-446D-B258-F807154688F9}"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Content Placeholder 6">
            <a:extLst>
              <a:ext uri="{FF2B5EF4-FFF2-40B4-BE49-F238E27FC236}">
                <a16:creationId xmlns:a16="http://schemas.microsoft.com/office/drawing/2014/main" id="{2488D1C9-9DF6-20F1-5BAC-1B201ED93BD9}"/>
              </a:ext>
            </a:extLst>
          </p:cNvPr>
          <p:cNvGraphicFramePr>
            <a:graphicFrameLocks noGrp="1"/>
          </p:cNvGraphicFramePr>
          <p:nvPr>
            <p:ph idx="1"/>
            <p:extLst>
              <p:ext uri="{D42A27DB-BD31-4B8C-83A1-F6EECF244321}">
                <p14:modId xmlns:p14="http://schemas.microsoft.com/office/powerpoint/2010/main" val="1125699981"/>
              </p:ext>
            </p:extLst>
          </p:nvPr>
        </p:nvGraphicFramePr>
        <p:xfrm>
          <a:off x="609601" y="1219201"/>
          <a:ext cx="10667999" cy="5205531"/>
        </p:xfrm>
        <a:graphic>
          <a:graphicData uri="http://schemas.openxmlformats.org/drawingml/2006/table">
            <a:tbl>
              <a:tblPr firstRow="1" bandRow="1">
                <a:tableStyleId>{8799B23B-EC83-4686-B30A-512413B5E67A}</a:tableStyleId>
              </a:tblPr>
              <a:tblGrid>
                <a:gridCol w="1524001">
                  <a:extLst>
                    <a:ext uri="{9D8B030D-6E8A-4147-A177-3AD203B41FA5}">
                      <a16:colId xmlns:a16="http://schemas.microsoft.com/office/drawing/2014/main" val="1294869721"/>
                    </a:ext>
                  </a:extLst>
                </a:gridCol>
                <a:gridCol w="9143998">
                  <a:extLst>
                    <a:ext uri="{9D8B030D-6E8A-4147-A177-3AD203B41FA5}">
                      <a16:colId xmlns:a16="http://schemas.microsoft.com/office/drawing/2014/main" val="2872989027"/>
                    </a:ext>
                  </a:extLst>
                </a:gridCol>
              </a:tblGrid>
              <a:tr h="453792">
                <a:tc>
                  <a:txBody>
                    <a:bodyPr/>
                    <a:lstStyle/>
                    <a:p>
                      <a:pPr lvl="0">
                        <a:buNone/>
                      </a:pPr>
                      <a:r>
                        <a:rPr lang="en-US" sz="2300" noProof="0" dirty="0"/>
                        <a:t>Years</a:t>
                      </a:r>
                    </a:p>
                  </a:txBody>
                  <a:tcPr/>
                </a:tc>
                <a:tc>
                  <a:txBody>
                    <a:bodyPr/>
                    <a:lstStyle/>
                    <a:p>
                      <a:pPr lvl="0">
                        <a:buNone/>
                      </a:pPr>
                      <a:r>
                        <a:rPr lang="en-US" sz="2300" noProof="0" dirty="0">
                          <a:solidFill>
                            <a:schemeClr val="tx1"/>
                          </a:solidFill>
                        </a:rPr>
                        <a:t>ABS and DSI work</a:t>
                      </a:r>
                    </a:p>
                  </a:txBody>
                  <a:tcPr/>
                </a:tc>
                <a:extLst>
                  <a:ext uri="{0D108BD9-81ED-4DB2-BD59-A6C34878D82A}">
                    <a16:rowId xmlns:a16="http://schemas.microsoft.com/office/drawing/2014/main" val="1194936750"/>
                  </a:ext>
                </a:extLst>
              </a:tr>
              <a:tr h="741256">
                <a:tc>
                  <a:txBody>
                    <a:bodyPr/>
                    <a:lstStyle/>
                    <a:p>
                      <a:pPr lvl="0">
                        <a:buNone/>
                      </a:pPr>
                      <a:r>
                        <a:rPr lang="en-US" sz="2300" noProof="0" dirty="0"/>
                        <a:t>Dec. 2022</a:t>
                      </a:r>
                    </a:p>
                  </a:txBody>
                  <a:tcPr/>
                </a:tc>
                <a:tc>
                  <a:txBody>
                    <a:bodyPr/>
                    <a:lstStyle/>
                    <a:p>
                      <a:pPr lvl="0">
                        <a:buNone/>
                      </a:pPr>
                      <a:r>
                        <a:rPr lang="en-US" sz="2300" i="1" kern="1200" noProof="0" dirty="0">
                          <a:solidFill>
                            <a:schemeClr val="tx1"/>
                          </a:solidFill>
                        </a:rPr>
                        <a:t>COP15 Decisions on DSI and on </a:t>
                      </a:r>
                      <a:r>
                        <a:rPr lang="en-US" sz="2300" b="0" i="1" kern="1200" noProof="0" dirty="0">
                          <a:solidFill>
                            <a:schemeClr val="tx1"/>
                          </a:solidFill>
                        </a:rPr>
                        <a:t>Kunming-Montreal Global Biodiversity Framework (KMGBF Goal C, Target 13)</a:t>
                      </a:r>
                    </a:p>
                  </a:txBody>
                  <a:tcPr/>
                </a:tc>
                <a:extLst>
                  <a:ext uri="{0D108BD9-81ED-4DB2-BD59-A6C34878D82A}">
                    <a16:rowId xmlns:a16="http://schemas.microsoft.com/office/drawing/2014/main" val="1615573896"/>
                  </a:ext>
                </a:extLst>
              </a:tr>
              <a:tr h="1069119">
                <a:tc>
                  <a:txBody>
                    <a:bodyPr/>
                    <a:lstStyle/>
                    <a:p>
                      <a:pPr lvl="0">
                        <a:buNone/>
                      </a:pPr>
                      <a:r>
                        <a:rPr lang="en-US" sz="2300" noProof="0"/>
                        <a:t>2023</a:t>
                      </a:r>
                    </a:p>
                  </a:txBody>
                  <a:tcPr/>
                </a:tc>
                <a:tc>
                  <a:txBody>
                    <a:bodyPr/>
                    <a:lstStyle/>
                    <a:p>
                      <a:pPr lvl="0">
                        <a:buNone/>
                      </a:pPr>
                      <a:r>
                        <a:rPr lang="en-US" sz="2300" i="0" kern="1200" noProof="0" dirty="0">
                          <a:solidFill>
                            <a:schemeClr val="tx1"/>
                          </a:solidFill>
                          <a:latin typeface="+mn-lt"/>
                          <a:ea typeface="+mn-ea"/>
                          <a:cs typeface="+mn-cs"/>
                        </a:rPr>
                        <a:t>Outreach</a:t>
                      </a:r>
                      <a:r>
                        <a:rPr lang="en-US" sz="2300" kern="1200" noProof="0" dirty="0">
                          <a:solidFill>
                            <a:schemeClr val="tx1"/>
                          </a:solidFill>
                        </a:rPr>
                        <a:t> to Indigenous representatives and for Canadian DSI position &amp; </a:t>
                      </a:r>
                    </a:p>
                    <a:p>
                      <a:pPr lvl="0">
                        <a:buNone/>
                      </a:pPr>
                      <a:r>
                        <a:rPr lang="en-US" sz="2300" kern="1200" noProof="0" dirty="0">
                          <a:solidFill>
                            <a:schemeClr val="tx1"/>
                          </a:solidFill>
                        </a:rPr>
                        <a:t>Target 13 Implementation Plan for </a:t>
                      </a:r>
                      <a:r>
                        <a:rPr lang="en-US" sz="2300" b="1" kern="1200" noProof="0" dirty="0">
                          <a:solidFill>
                            <a:schemeClr val="tx1"/>
                          </a:solidFill>
                        </a:rPr>
                        <a:t>Canada’s 2030 Nature Strategy</a:t>
                      </a:r>
                    </a:p>
                  </a:txBody>
                  <a:tcPr/>
                </a:tc>
                <a:extLst>
                  <a:ext uri="{0D108BD9-81ED-4DB2-BD59-A6C34878D82A}">
                    <a16:rowId xmlns:a16="http://schemas.microsoft.com/office/drawing/2014/main" val="1808294733"/>
                  </a:ext>
                </a:extLst>
              </a:tr>
              <a:tr h="741256">
                <a:tc>
                  <a:txBody>
                    <a:bodyPr/>
                    <a:lstStyle/>
                    <a:p>
                      <a:pPr lvl="0">
                        <a:buNone/>
                      </a:pPr>
                      <a:r>
                        <a:rPr lang="en-US" sz="2300" noProof="0"/>
                        <a:t>2024</a:t>
                      </a:r>
                    </a:p>
                  </a:txBody>
                  <a:tcPr/>
                </a:tc>
                <a:tc>
                  <a:txBody>
                    <a:bodyPr/>
                    <a:lstStyle/>
                    <a:p>
                      <a:pPr lvl="0">
                        <a:buNone/>
                      </a:pPr>
                      <a:r>
                        <a:rPr lang="en-US" sz="2300" b="0" i="1" u="none" strike="noStrike" noProof="0" dirty="0">
                          <a:solidFill>
                            <a:schemeClr val="tx1"/>
                          </a:solidFill>
                          <a:latin typeface="Arial"/>
                        </a:rPr>
                        <a:t>COP16 Decision operationalizing DSI multilateral mechanism and Cali Fund</a:t>
                      </a:r>
                      <a:endParaRPr lang="en-US" sz="2300" i="1" noProof="0" dirty="0">
                        <a:solidFill>
                          <a:schemeClr val="tx1"/>
                        </a:solidFill>
                      </a:endParaRPr>
                    </a:p>
                  </a:txBody>
                  <a:tcPr/>
                </a:tc>
                <a:extLst>
                  <a:ext uri="{0D108BD9-81ED-4DB2-BD59-A6C34878D82A}">
                    <a16:rowId xmlns:a16="http://schemas.microsoft.com/office/drawing/2014/main" val="2521865129"/>
                  </a:ext>
                </a:extLst>
              </a:tr>
              <a:tr h="674593">
                <a:tc>
                  <a:txBody>
                    <a:bodyPr/>
                    <a:lstStyle/>
                    <a:p>
                      <a:pPr lvl="0">
                        <a:buNone/>
                      </a:pPr>
                      <a:r>
                        <a:rPr lang="en-US" sz="2300" noProof="0" dirty="0"/>
                        <a:t>2025</a:t>
                      </a:r>
                    </a:p>
                  </a:txBody>
                  <a:tcPr/>
                </a:tc>
                <a:tc>
                  <a:txBody>
                    <a:bodyPr/>
                    <a:lstStyle/>
                    <a:p>
                      <a:pPr lvl="0">
                        <a:buNone/>
                      </a:pPr>
                      <a:r>
                        <a:rPr lang="en-US" sz="2300" i="0" kern="1200" noProof="0" dirty="0">
                          <a:solidFill>
                            <a:schemeClr val="tx1"/>
                          </a:solidFill>
                          <a:latin typeface="+mn-lt"/>
                          <a:ea typeface="+mn-ea"/>
                          <a:cs typeface="+mn-cs"/>
                        </a:rPr>
                        <a:t>Drafting report on Canadian actions to implement KMGBF</a:t>
                      </a:r>
                    </a:p>
                  </a:txBody>
                  <a:tcPr/>
                </a:tc>
                <a:extLst>
                  <a:ext uri="{0D108BD9-81ED-4DB2-BD59-A6C34878D82A}">
                    <a16:rowId xmlns:a16="http://schemas.microsoft.com/office/drawing/2014/main" val="3772155735"/>
                  </a:ext>
                </a:extLst>
              </a:tr>
              <a:tr h="674593">
                <a:tc>
                  <a:txBody>
                    <a:bodyPr/>
                    <a:lstStyle/>
                    <a:p>
                      <a:pPr lvl="0">
                        <a:buNone/>
                      </a:pPr>
                      <a:r>
                        <a:rPr lang="en-US" sz="2300" i="1" noProof="0" dirty="0"/>
                        <a:t>2026</a:t>
                      </a:r>
                    </a:p>
                  </a:txBody>
                  <a:tcPr/>
                </a:tc>
                <a:tc>
                  <a:txBody>
                    <a:bodyPr/>
                    <a:lstStyle/>
                    <a:p>
                      <a:pPr lvl="0">
                        <a:buNone/>
                      </a:pPr>
                      <a:r>
                        <a:rPr lang="en-US" sz="2300" i="1" kern="1200" noProof="0" dirty="0">
                          <a:solidFill>
                            <a:schemeClr val="tx1"/>
                          </a:solidFill>
                          <a:latin typeface="+mn-lt"/>
                          <a:ea typeface="+mn-ea"/>
                          <a:cs typeface="+mn-cs"/>
                        </a:rPr>
                        <a:t>7</a:t>
                      </a:r>
                      <a:r>
                        <a:rPr lang="en-US" sz="2300" i="1" kern="1200" baseline="30000" noProof="0" dirty="0">
                          <a:solidFill>
                            <a:schemeClr val="tx1"/>
                          </a:solidFill>
                          <a:latin typeface="+mn-lt"/>
                          <a:ea typeface="+mn-ea"/>
                          <a:cs typeface="+mn-cs"/>
                        </a:rPr>
                        <a:t>th</a:t>
                      </a:r>
                      <a:r>
                        <a:rPr lang="en-US" sz="2300" i="1" kern="1200" noProof="0" dirty="0">
                          <a:solidFill>
                            <a:schemeClr val="tx1"/>
                          </a:solidFill>
                          <a:latin typeface="+mn-lt"/>
                          <a:ea typeface="+mn-ea"/>
                          <a:cs typeface="+mn-cs"/>
                        </a:rPr>
                        <a:t> National Report to CBD…</a:t>
                      </a:r>
                    </a:p>
                  </a:txBody>
                  <a:tcPr/>
                </a:tc>
                <a:extLst>
                  <a:ext uri="{0D108BD9-81ED-4DB2-BD59-A6C34878D82A}">
                    <a16:rowId xmlns:a16="http://schemas.microsoft.com/office/drawing/2014/main" val="2616957404"/>
                  </a:ext>
                </a:extLst>
              </a:tr>
              <a:tr h="674593">
                <a:tc>
                  <a:txBody>
                    <a:bodyPr/>
                    <a:lstStyle/>
                    <a:p>
                      <a:pPr lvl="0">
                        <a:buNone/>
                      </a:pPr>
                      <a:r>
                        <a:rPr lang="en-US" sz="2300" i="1" noProof="0" dirty="0"/>
                        <a:t>2026-29</a:t>
                      </a:r>
                    </a:p>
                  </a:txBody>
                  <a:tcPr/>
                </a:tc>
                <a:tc>
                  <a:txBody>
                    <a:bodyPr/>
                    <a:lstStyle/>
                    <a:p>
                      <a:pPr lvl="0">
                        <a:buNone/>
                      </a:pPr>
                      <a:r>
                        <a:rPr lang="en-US" sz="2300" i="1" kern="1200" noProof="0" dirty="0">
                          <a:solidFill>
                            <a:schemeClr val="tx1"/>
                          </a:solidFill>
                          <a:latin typeface="+mn-lt"/>
                          <a:ea typeface="+mn-ea"/>
                          <a:cs typeface="+mn-cs"/>
                        </a:rPr>
                        <a:t>Actions towards 8</a:t>
                      </a:r>
                      <a:r>
                        <a:rPr lang="en-US" sz="2300" i="1" kern="1200" baseline="30000" noProof="0" dirty="0">
                          <a:solidFill>
                            <a:schemeClr val="tx1"/>
                          </a:solidFill>
                          <a:latin typeface="+mn-lt"/>
                          <a:ea typeface="+mn-ea"/>
                          <a:cs typeface="+mn-cs"/>
                        </a:rPr>
                        <a:t>th</a:t>
                      </a:r>
                      <a:r>
                        <a:rPr lang="en-US" sz="2300" i="1" kern="1200" noProof="0" dirty="0">
                          <a:solidFill>
                            <a:schemeClr val="tx1"/>
                          </a:solidFill>
                          <a:latin typeface="+mn-lt"/>
                          <a:ea typeface="+mn-ea"/>
                          <a:cs typeface="+mn-cs"/>
                        </a:rPr>
                        <a:t> National Report to CBD…</a:t>
                      </a:r>
                    </a:p>
                  </a:txBody>
                  <a:tcPr/>
                </a:tc>
                <a:extLst>
                  <a:ext uri="{0D108BD9-81ED-4DB2-BD59-A6C34878D82A}">
                    <a16:rowId xmlns:a16="http://schemas.microsoft.com/office/drawing/2014/main" val="3717709653"/>
                  </a:ext>
                </a:extLst>
              </a:tr>
            </a:tbl>
          </a:graphicData>
        </a:graphic>
      </p:graphicFrame>
    </p:spTree>
    <p:extLst>
      <p:ext uri="{BB962C8B-B14F-4D97-AF65-F5344CB8AC3E}">
        <p14:creationId xmlns:p14="http://schemas.microsoft.com/office/powerpoint/2010/main" val="20097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D60AF-93C0-8A8F-0611-20114B01A6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692060-8F56-D6DF-2D32-0ED218498D46}"/>
              </a:ext>
            </a:extLst>
          </p:cNvPr>
          <p:cNvSpPr>
            <a:spLocks noGrp="1"/>
          </p:cNvSpPr>
          <p:nvPr>
            <p:ph type="title"/>
          </p:nvPr>
        </p:nvSpPr>
        <p:spPr>
          <a:xfrm>
            <a:off x="275422" y="23598"/>
            <a:ext cx="11832115" cy="1325563"/>
          </a:xfrm>
        </p:spPr>
        <p:txBody>
          <a:bodyPr>
            <a:normAutofit/>
          </a:bodyPr>
          <a:lstStyle/>
          <a:p>
            <a:r>
              <a:rPr lang="en-US" sz="3600" dirty="0"/>
              <a:t>KMGBF Goal C and Target 13</a:t>
            </a:r>
            <a:endParaRPr lang="en-CA" sz="3600" dirty="0"/>
          </a:p>
        </p:txBody>
      </p:sp>
      <p:sp>
        <p:nvSpPr>
          <p:cNvPr id="4" name="Content Placeholder 3">
            <a:extLst>
              <a:ext uri="{FF2B5EF4-FFF2-40B4-BE49-F238E27FC236}">
                <a16:creationId xmlns:a16="http://schemas.microsoft.com/office/drawing/2014/main" id="{C845287D-A11C-5676-65F5-7A7B6380CFC7}"/>
              </a:ext>
            </a:extLst>
          </p:cNvPr>
          <p:cNvSpPr>
            <a:spLocks noGrp="1"/>
          </p:cNvSpPr>
          <p:nvPr>
            <p:ph idx="1"/>
          </p:nvPr>
        </p:nvSpPr>
        <p:spPr>
          <a:xfrm>
            <a:off x="1854919" y="1349161"/>
            <a:ext cx="9896774" cy="5016758"/>
          </a:xfrm>
          <a:prstGeom prst="rect">
            <a:avLst/>
          </a:prstGeom>
        </p:spPr>
        <p:txBody>
          <a:bodyPr vert="horz" wrap="square" lIns="91440" tIns="45720" rIns="91440" bIns="45720" rtlCol="0" anchor="t">
            <a:spAutoFit/>
          </a:bodyPr>
          <a:lstStyle/>
          <a:p>
            <a:pPr marL="0" indent="0">
              <a:spcBef>
                <a:spcPts val="200"/>
              </a:spcBef>
              <a:buNone/>
            </a:pPr>
            <a:r>
              <a:rPr lang="en-US" sz="2400" b="1" dirty="0"/>
              <a:t>Goal C: Share benefits fairly</a:t>
            </a:r>
            <a:endParaRPr lang="en-US" sz="2400" b="1" dirty="0">
              <a:cs typeface="Arial"/>
            </a:endParaRPr>
          </a:p>
          <a:p>
            <a:pPr marL="0" indent="0">
              <a:spcBef>
                <a:spcPts val="200"/>
              </a:spcBef>
              <a:buNone/>
            </a:pPr>
            <a:r>
              <a:rPr lang="en-US" sz="1700" dirty="0">
                <a:solidFill>
                  <a:schemeClr val="tx1">
                    <a:lumMod val="76000"/>
                    <a:lumOff val="24000"/>
                  </a:schemeClr>
                </a:solidFill>
                <a:cs typeface="Arial"/>
              </a:rPr>
              <a:t>The monetary and non-monetary benefits from the utilization of genetic resources and digital sequence information on genetic resources, and of traditional knowledge associated with genetic resources, as applicable, are shared fairly and equitably, including, as appropriate with indigenous peoples and local communities, and substantially increased by 2050, while ensuring traditional knowledge associated with genetic resources is appropriately protected, thereby contributing to the conservation and sustainable use of biodiversity, in accordance with internationally agreed access and benefit-sharing instruments.</a:t>
            </a:r>
          </a:p>
          <a:p>
            <a:pPr>
              <a:spcBef>
                <a:spcPts val="200"/>
              </a:spcBef>
            </a:pPr>
            <a:endParaRPr lang="en-US" sz="1700" dirty="0">
              <a:solidFill>
                <a:schemeClr val="tx1">
                  <a:lumMod val="76000"/>
                  <a:lumOff val="24000"/>
                </a:schemeClr>
              </a:solidFill>
              <a:cs typeface="Arial"/>
            </a:endParaRPr>
          </a:p>
          <a:p>
            <a:pPr marL="0" indent="0">
              <a:spcBef>
                <a:spcPts val="200"/>
              </a:spcBef>
              <a:buNone/>
            </a:pPr>
            <a:r>
              <a:rPr lang="en-GB" altLang="en-US" sz="2400" b="1" dirty="0">
                <a:solidFill>
                  <a:schemeClr val="tx1"/>
                </a:solidFill>
                <a:cs typeface="Times New Roman"/>
              </a:rPr>
              <a:t>Target 13: Increase the sharing of benefits from genetic resources, digital sequence information and traditional knowledge</a:t>
            </a:r>
            <a:endParaRPr lang="en-US" sz="2400" dirty="0">
              <a:solidFill>
                <a:schemeClr val="tx1">
                  <a:lumMod val="76000"/>
                  <a:lumOff val="24000"/>
                </a:schemeClr>
              </a:solidFill>
              <a:cs typeface="Arial"/>
            </a:endParaRPr>
          </a:p>
          <a:p>
            <a:pPr marL="0" indent="0">
              <a:spcBef>
                <a:spcPts val="600"/>
              </a:spcBef>
              <a:spcAft>
                <a:spcPts val="300"/>
              </a:spcAft>
              <a:buNone/>
            </a:pPr>
            <a:r>
              <a:rPr lang="en-US" altLang="en-US" sz="1700" dirty="0">
                <a:solidFill>
                  <a:schemeClr val="tx1"/>
                </a:solidFill>
                <a:cs typeface="Times New Roman"/>
              </a:rPr>
              <a:t>Take effective legal, policy, administrative and capacity-building measures at all levels, as appropriate, to ensure the fair and equitable sharing of benefits that arise from the utilization of genetic resources and from digital sequence information on genetic resources, as well as traditional knowledge associated with genetic resources, and facilitating appropriate access to genetic resources, and by 2030 facilitating a significant increase of the benefits shared, in accordance with applicable international access and benefit-sharing instruments.</a:t>
            </a:r>
            <a:endParaRPr lang="en-US" sz="1700" i="1" dirty="0">
              <a:solidFill>
                <a:schemeClr val="tx1">
                  <a:lumMod val="76000"/>
                  <a:lumOff val="24000"/>
                </a:schemeClr>
              </a:solidFill>
            </a:endParaRPr>
          </a:p>
        </p:txBody>
      </p:sp>
      <p:pic>
        <p:nvPicPr>
          <p:cNvPr id="3" name="Picture 2">
            <a:extLst>
              <a:ext uri="{FF2B5EF4-FFF2-40B4-BE49-F238E27FC236}">
                <a16:creationId xmlns:a16="http://schemas.microsoft.com/office/drawing/2014/main" id="{070E2BAE-56D5-D754-99B8-466064EB963D}"/>
              </a:ext>
            </a:extLst>
          </p:cNvPr>
          <p:cNvPicPr>
            <a:picLocks noChangeAspect="1"/>
          </p:cNvPicPr>
          <p:nvPr/>
        </p:nvPicPr>
        <p:blipFill>
          <a:blip r:embed="rId3"/>
          <a:stretch>
            <a:fillRect/>
          </a:stretch>
        </p:blipFill>
        <p:spPr>
          <a:xfrm>
            <a:off x="244391" y="4267200"/>
            <a:ext cx="1518537" cy="1142518"/>
          </a:xfrm>
          <a:prstGeom prst="rect">
            <a:avLst/>
          </a:prstGeom>
        </p:spPr>
      </p:pic>
      <p:pic>
        <p:nvPicPr>
          <p:cNvPr id="5" name="Picture 4">
            <a:extLst>
              <a:ext uri="{FF2B5EF4-FFF2-40B4-BE49-F238E27FC236}">
                <a16:creationId xmlns:a16="http://schemas.microsoft.com/office/drawing/2014/main" id="{B5CCC4E4-B725-81E3-6338-86D1E2A74631}"/>
              </a:ext>
            </a:extLst>
          </p:cNvPr>
          <p:cNvPicPr>
            <a:picLocks noChangeAspect="1"/>
          </p:cNvPicPr>
          <p:nvPr/>
        </p:nvPicPr>
        <p:blipFill>
          <a:blip r:embed="rId4"/>
          <a:stretch>
            <a:fillRect/>
          </a:stretch>
        </p:blipFill>
        <p:spPr>
          <a:xfrm>
            <a:off x="152400" y="1295400"/>
            <a:ext cx="1518537" cy="1434754"/>
          </a:xfrm>
          <a:prstGeom prst="rect">
            <a:avLst/>
          </a:prstGeom>
        </p:spPr>
      </p:pic>
    </p:spTree>
    <p:extLst>
      <p:ext uri="{BB962C8B-B14F-4D97-AF65-F5344CB8AC3E}">
        <p14:creationId xmlns:p14="http://schemas.microsoft.com/office/powerpoint/2010/main" val="417399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A6F9-0B10-A9EB-7333-EE6947E617F4}"/>
              </a:ext>
            </a:extLst>
          </p:cNvPr>
          <p:cNvSpPr>
            <a:spLocks noGrp="1"/>
          </p:cNvSpPr>
          <p:nvPr>
            <p:ph type="title"/>
          </p:nvPr>
        </p:nvSpPr>
        <p:spPr>
          <a:xfrm>
            <a:off x="841979" y="0"/>
            <a:ext cx="10515600" cy="1243899"/>
          </a:xfrm>
        </p:spPr>
        <p:txBody>
          <a:bodyPr>
            <a:normAutofit/>
          </a:bodyPr>
          <a:lstStyle/>
          <a:p>
            <a:r>
              <a:rPr lang="en-US" sz="3600" dirty="0"/>
              <a:t>What is DSI?*</a:t>
            </a:r>
          </a:p>
        </p:txBody>
      </p:sp>
      <p:pic>
        <p:nvPicPr>
          <p:cNvPr id="5" name="Content Placeholder 4" descr="DNA helix in abstract form">
            <a:extLst>
              <a:ext uri="{FF2B5EF4-FFF2-40B4-BE49-F238E27FC236}">
                <a16:creationId xmlns:a16="http://schemas.microsoft.com/office/drawing/2014/main" id="{52DFD303-31C6-71AD-B32E-A9E6F2883C4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6272" y="1524000"/>
            <a:ext cx="1411980" cy="847151"/>
          </a:xfrm>
          <a:ln>
            <a:solidFill>
              <a:schemeClr val="accent1"/>
            </a:solidFill>
          </a:ln>
        </p:spPr>
      </p:pic>
      <p:pic>
        <p:nvPicPr>
          <p:cNvPr id="18" name="Picture 17" descr="A metal cylinder with a globe inside&#10;&#10;Description automatically generated">
            <a:extLst>
              <a:ext uri="{FF2B5EF4-FFF2-40B4-BE49-F238E27FC236}">
                <a16:creationId xmlns:a16="http://schemas.microsoft.com/office/drawing/2014/main" id="{727B75CA-76BE-B02F-A1ED-DBDC712AE55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853416" y="3016940"/>
            <a:ext cx="1634226" cy="1634226"/>
          </a:xfrm>
          <a:prstGeom prst="rect">
            <a:avLst/>
          </a:prstGeom>
        </p:spPr>
      </p:pic>
      <p:sp>
        <p:nvSpPr>
          <p:cNvPr id="19" name="TextBox 18">
            <a:extLst>
              <a:ext uri="{FF2B5EF4-FFF2-40B4-BE49-F238E27FC236}">
                <a16:creationId xmlns:a16="http://schemas.microsoft.com/office/drawing/2014/main" id="{12904CC9-B95F-9FB0-7DF4-61F672CCF786}"/>
              </a:ext>
            </a:extLst>
          </p:cNvPr>
          <p:cNvSpPr txBox="1"/>
          <p:nvPr/>
        </p:nvSpPr>
        <p:spPr>
          <a:xfrm>
            <a:off x="8914455" y="4590341"/>
            <a:ext cx="1512147" cy="307777"/>
          </a:xfrm>
          <a:prstGeom prst="rect">
            <a:avLst/>
          </a:prstGeom>
          <a:noFill/>
        </p:spPr>
        <p:txBody>
          <a:bodyPr wrap="square" rtlCol="0">
            <a:spAutoFit/>
          </a:bodyPr>
          <a:lstStyle/>
          <a:p>
            <a:r>
              <a:rPr lang="en-US" sz="700">
                <a:hlinkClick r:id="rId5" tooltip="https://freepngimg.com/png/11642-database-png"/>
              </a:rPr>
              <a:t>This Photo</a:t>
            </a:r>
            <a:r>
              <a:rPr lang="en-US" sz="700"/>
              <a:t> by Unknown Author is licensed under </a:t>
            </a:r>
            <a:r>
              <a:rPr lang="en-US" sz="700">
                <a:hlinkClick r:id="rId6" tooltip="https://creativecommons.org/licenses/by-nc/3.0/"/>
              </a:rPr>
              <a:t>CC BY-NC</a:t>
            </a:r>
            <a:endParaRPr lang="en-US" sz="700"/>
          </a:p>
        </p:txBody>
      </p:sp>
      <p:sp>
        <p:nvSpPr>
          <p:cNvPr id="20" name="TextBox 19">
            <a:extLst>
              <a:ext uri="{FF2B5EF4-FFF2-40B4-BE49-F238E27FC236}">
                <a16:creationId xmlns:a16="http://schemas.microsoft.com/office/drawing/2014/main" id="{75199573-06B4-4E9C-14E2-A64B62E11C83}"/>
              </a:ext>
            </a:extLst>
          </p:cNvPr>
          <p:cNvSpPr txBox="1"/>
          <p:nvPr/>
        </p:nvSpPr>
        <p:spPr>
          <a:xfrm>
            <a:off x="458333" y="5141632"/>
            <a:ext cx="10997347"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When DNA and RNA are sequenced, the order of coding units (sequence data) can be stored digitally</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Such “</a:t>
            </a:r>
            <a:r>
              <a:rPr lang="en-US" b="1" dirty="0">
                <a:latin typeface="Arial" panose="020B0604020202020204" pitchFamily="34" charset="0"/>
                <a:ea typeface="Calibri" panose="020F0502020204030204" pitchFamily="34" charset="0"/>
                <a:cs typeface="Arial" panose="020B0604020202020204" pitchFamily="34" charset="0"/>
              </a:rPr>
              <a:t>digital sequence information on genetic resources</a:t>
            </a:r>
            <a:r>
              <a:rPr lang="en-US" dirty="0">
                <a:latin typeface="Arial" panose="020B0604020202020204" pitchFamily="34" charset="0"/>
                <a:ea typeface="Calibri" panose="020F0502020204030204" pitchFamily="34" charset="0"/>
                <a:cs typeface="Arial" panose="020B0604020202020204" pitchFamily="34" charset="0"/>
              </a:rPr>
              <a:t>” can be submitted to international public databases, allowing DSI from around the world to be compared in the millions, analyzed and used</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DSI is easier to access than physical genetic resources…</a:t>
            </a:r>
          </a:p>
        </p:txBody>
      </p:sp>
      <p:sp>
        <p:nvSpPr>
          <p:cNvPr id="6" name="TextBox 5">
            <a:extLst>
              <a:ext uri="{FF2B5EF4-FFF2-40B4-BE49-F238E27FC236}">
                <a16:creationId xmlns:a16="http://schemas.microsoft.com/office/drawing/2014/main" id="{527FA15E-AF87-2636-02AE-B852C79DEA38}"/>
              </a:ext>
            </a:extLst>
          </p:cNvPr>
          <p:cNvSpPr txBox="1"/>
          <p:nvPr/>
        </p:nvSpPr>
        <p:spPr>
          <a:xfrm>
            <a:off x="5438165" y="3913199"/>
            <a:ext cx="2416177" cy="307777"/>
          </a:xfrm>
          <a:prstGeom prst="rect">
            <a:avLst/>
          </a:prstGeom>
          <a:noFill/>
        </p:spPr>
        <p:txBody>
          <a:bodyPr wrap="square">
            <a:spAutoFit/>
          </a:bodyPr>
          <a:lstStyle/>
          <a:p>
            <a:r>
              <a:rPr lang="fr-FR" sz="700"/>
              <a:t>Source: </a:t>
            </a:r>
            <a:r>
              <a:rPr lang="fr-FR" sz="700">
                <a:hlinkClick r:id="rId7"/>
              </a:rPr>
              <a:t>https://blogs.technet.microsoft.com/</a:t>
            </a:r>
            <a:endParaRPr lang="fr-FR" sz="700"/>
          </a:p>
          <a:p>
            <a:endParaRPr lang="en-US" sz="700"/>
          </a:p>
        </p:txBody>
      </p:sp>
      <p:pic>
        <p:nvPicPr>
          <p:cNvPr id="8" name="Picture 7" descr="A close-up of a dna test&#10;&#10;Description automatically generated">
            <a:extLst>
              <a:ext uri="{FF2B5EF4-FFF2-40B4-BE49-F238E27FC236}">
                <a16:creationId xmlns:a16="http://schemas.microsoft.com/office/drawing/2014/main" id="{EFC7B36E-9524-A05F-557A-A91EE68E9985}"/>
              </a:ext>
            </a:extLst>
          </p:cNvPr>
          <p:cNvPicPr>
            <a:picLocks noChangeAspect="1"/>
          </p:cNvPicPr>
          <p:nvPr/>
        </p:nvPicPr>
        <p:blipFill>
          <a:blip r:embed="rId8" cstate="print">
            <a:extLst>
              <a:ext uri="{28A0092B-C50C-407E-A947-70E740481C1C}">
                <a14:useLocalDpi xmlns:a14="http://schemas.microsoft.com/office/drawing/2010/main" val="0"/>
              </a:ext>
            </a:extLst>
          </a:blip>
          <a:srcRect t="12311"/>
          <a:stretch/>
        </p:blipFill>
        <p:spPr>
          <a:xfrm>
            <a:off x="4334252" y="2871166"/>
            <a:ext cx="3285107" cy="1940312"/>
          </a:xfrm>
          <a:prstGeom prst="rect">
            <a:avLst/>
          </a:prstGeom>
        </p:spPr>
      </p:pic>
      <p:pic>
        <p:nvPicPr>
          <p:cNvPr id="11" name="Picture 10" descr="A person in a lab coat and gloves holding a white object&#10;&#10;Description automatically generated">
            <a:extLst>
              <a:ext uri="{FF2B5EF4-FFF2-40B4-BE49-F238E27FC236}">
                <a16:creationId xmlns:a16="http://schemas.microsoft.com/office/drawing/2014/main" id="{903AFE2A-CE3D-B0A6-6FC6-A1C09F4255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21388" y="1512533"/>
            <a:ext cx="1692597" cy="1692597"/>
          </a:xfrm>
          <a:prstGeom prst="rect">
            <a:avLst/>
          </a:prstGeom>
        </p:spPr>
      </p:pic>
      <p:sp>
        <p:nvSpPr>
          <p:cNvPr id="14" name="TextBox 13">
            <a:extLst>
              <a:ext uri="{FF2B5EF4-FFF2-40B4-BE49-F238E27FC236}">
                <a16:creationId xmlns:a16="http://schemas.microsoft.com/office/drawing/2014/main" id="{BD9D8AFC-1145-5ADA-AFFB-6E1B990C4E4B}"/>
              </a:ext>
            </a:extLst>
          </p:cNvPr>
          <p:cNvSpPr txBox="1"/>
          <p:nvPr/>
        </p:nvSpPr>
        <p:spPr>
          <a:xfrm>
            <a:off x="2058387" y="3170141"/>
            <a:ext cx="1993246" cy="523220"/>
          </a:xfrm>
          <a:prstGeom prst="rect">
            <a:avLst/>
          </a:prstGeom>
          <a:noFill/>
        </p:spPr>
        <p:txBody>
          <a:bodyPr wrap="square">
            <a:spAutoFit/>
          </a:bodyPr>
          <a:lstStyle/>
          <a:p>
            <a:r>
              <a:rPr lang="fr-FR" sz="700"/>
              <a:t>Source: </a:t>
            </a:r>
            <a:r>
              <a:rPr lang="fr-FR" sz="700">
                <a:hlinkClick r:id="rId7"/>
              </a:rPr>
              <a:t>https://www.illumina.com/systems/sequencing-platforms/nextseq.html/</a:t>
            </a:r>
            <a:endParaRPr lang="fr-FR" sz="700"/>
          </a:p>
          <a:p>
            <a:endParaRPr lang="en-US" sz="700"/>
          </a:p>
        </p:txBody>
      </p:sp>
      <p:sp>
        <p:nvSpPr>
          <p:cNvPr id="17" name="Arrow: Right 16">
            <a:extLst>
              <a:ext uri="{FF2B5EF4-FFF2-40B4-BE49-F238E27FC236}">
                <a16:creationId xmlns:a16="http://schemas.microsoft.com/office/drawing/2014/main" id="{CF27F3C0-4031-3162-EEA2-67F4176B7F66}"/>
              </a:ext>
            </a:extLst>
          </p:cNvPr>
          <p:cNvSpPr/>
          <p:nvPr/>
        </p:nvSpPr>
        <p:spPr>
          <a:xfrm>
            <a:off x="2121388" y="3431266"/>
            <a:ext cx="2172023" cy="765163"/>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sequencing</a:t>
            </a:r>
          </a:p>
        </p:txBody>
      </p:sp>
      <p:sp>
        <p:nvSpPr>
          <p:cNvPr id="22" name="Arrow: Right 21">
            <a:extLst>
              <a:ext uri="{FF2B5EF4-FFF2-40B4-BE49-F238E27FC236}">
                <a16:creationId xmlns:a16="http://schemas.microsoft.com/office/drawing/2014/main" id="{D941530A-1546-3372-BED0-23638ECB9AF1}"/>
              </a:ext>
            </a:extLst>
          </p:cNvPr>
          <p:cNvSpPr/>
          <p:nvPr/>
        </p:nvSpPr>
        <p:spPr>
          <a:xfrm>
            <a:off x="7660200" y="3270199"/>
            <a:ext cx="1370179" cy="1137453"/>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storing &amp; sharing</a:t>
            </a:r>
          </a:p>
        </p:txBody>
      </p:sp>
      <p:sp>
        <p:nvSpPr>
          <p:cNvPr id="28" name="Arrow: Right 27">
            <a:extLst>
              <a:ext uri="{FF2B5EF4-FFF2-40B4-BE49-F238E27FC236}">
                <a16:creationId xmlns:a16="http://schemas.microsoft.com/office/drawing/2014/main" id="{AE8423D6-5035-2949-A6BE-FF5948799BC2}"/>
              </a:ext>
            </a:extLst>
          </p:cNvPr>
          <p:cNvSpPr/>
          <p:nvPr/>
        </p:nvSpPr>
        <p:spPr>
          <a:xfrm rot="18618183">
            <a:off x="10286477" y="2585297"/>
            <a:ext cx="714058" cy="152400"/>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BC9BE29D-A3BE-7BDF-95DD-B361D09ECDD7}"/>
              </a:ext>
            </a:extLst>
          </p:cNvPr>
          <p:cNvSpPr/>
          <p:nvPr/>
        </p:nvSpPr>
        <p:spPr>
          <a:xfrm rot="20037619">
            <a:off x="10497275" y="2925184"/>
            <a:ext cx="714058" cy="152400"/>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6C2B140C-7046-8CF4-21B9-ED464D5E5579}"/>
              </a:ext>
            </a:extLst>
          </p:cNvPr>
          <p:cNvSpPr/>
          <p:nvPr/>
        </p:nvSpPr>
        <p:spPr>
          <a:xfrm rot="20920969">
            <a:off x="10898006" y="3154188"/>
            <a:ext cx="718727" cy="162891"/>
          </a:xfrm>
          <a:prstGeom prst="rightArrow">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9D2A4F98-6F0A-B0D7-4FFA-24CCA4CB2EF3}"/>
              </a:ext>
            </a:extLst>
          </p:cNvPr>
          <p:cNvSpPr/>
          <p:nvPr/>
        </p:nvSpPr>
        <p:spPr>
          <a:xfrm>
            <a:off x="10668235" y="3495216"/>
            <a:ext cx="714058" cy="152400"/>
          </a:xfrm>
          <a:prstGeom prst="right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D23025AC-5054-61EC-6A96-2D471A702767}"/>
              </a:ext>
            </a:extLst>
          </p:cNvPr>
          <p:cNvSpPr/>
          <p:nvPr/>
        </p:nvSpPr>
        <p:spPr>
          <a:xfrm rot="987169">
            <a:off x="10465099" y="3772191"/>
            <a:ext cx="714058" cy="152400"/>
          </a:xfrm>
          <a:prstGeom prst="rightArrow">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3F81BF24-8518-7A13-A817-113E72377084}"/>
              </a:ext>
            </a:extLst>
          </p:cNvPr>
          <p:cNvSpPr/>
          <p:nvPr/>
        </p:nvSpPr>
        <p:spPr>
          <a:xfrm rot="1481521">
            <a:off x="10937005" y="4173923"/>
            <a:ext cx="714058" cy="152400"/>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B9BC1659-9D61-65E7-7953-A8D5A2D7E224}"/>
              </a:ext>
            </a:extLst>
          </p:cNvPr>
          <p:cNvSpPr/>
          <p:nvPr/>
        </p:nvSpPr>
        <p:spPr>
          <a:xfrm rot="3109746">
            <a:off x="10402879" y="4260476"/>
            <a:ext cx="714058" cy="152400"/>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xplosion: 14 Points 36">
            <a:extLst>
              <a:ext uri="{FF2B5EF4-FFF2-40B4-BE49-F238E27FC236}">
                <a16:creationId xmlns:a16="http://schemas.microsoft.com/office/drawing/2014/main" id="{92714BE6-28EA-D4E2-487A-49415D5EB898}"/>
              </a:ext>
            </a:extLst>
          </p:cNvPr>
          <p:cNvSpPr/>
          <p:nvPr/>
        </p:nvSpPr>
        <p:spPr>
          <a:xfrm>
            <a:off x="7854342" y="954328"/>
            <a:ext cx="3021618" cy="1440539"/>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 agreed definition!</a:t>
            </a:r>
          </a:p>
        </p:txBody>
      </p:sp>
      <p:sp>
        <p:nvSpPr>
          <p:cNvPr id="3" name="TextBox 2">
            <a:extLst>
              <a:ext uri="{FF2B5EF4-FFF2-40B4-BE49-F238E27FC236}">
                <a16:creationId xmlns:a16="http://schemas.microsoft.com/office/drawing/2014/main" id="{F4062F17-5E90-992C-A575-F7215AA080EB}"/>
              </a:ext>
            </a:extLst>
          </p:cNvPr>
          <p:cNvSpPr txBox="1"/>
          <p:nvPr/>
        </p:nvSpPr>
        <p:spPr>
          <a:xfrm>
            <a:off x="566271" y="2362200"/>
            <a:ext cx="1411980" cy="1600438"/>
          </a:xfrm>
          <a:prstGeom prst="rect">
            <a:avLst/>
          </a:prstGeom>
          <a:noFill/>
        </p:spPr>
        <p:txBody>
          <a:bodyPr wrap="square" rtlCol="0">
            <a:spAutoFit/>
          </a:bodyPr>
          <a:lstStyle/>
          <a:p>
            <a:r>
              <a:rPr lang="en-US" sz="1400" dirty="0"/>
              <a:t>DNA – made of string of coding units (A, C, G, T) whose </a:t>
            </a:r>
            <a:r>
              <a:rPr lang="en-US" sz="1400" b="1" dirty="0"/>
              <a:t>order</a:t>
            </a:r>
            <a:r>
              <a:rPr lang="en-US" sz="1400" dirty="0"/>
              <a:t> spells out instructions for life</a:t>
            </a:r>
          </a:p>
        </p:txBody>
      </p:sp>
      <p:sp>
        <p:nvSpPr>
          <p:cNvPr id="4" name="TextBox 3">
            <a:extLst>
              <a:ext uri="{FF2B5EF4-FFF2-40B4-BE49-F238E27FC236}">
                <a16:creationId xmlns:a16="http://schemas.microsoft.com/office/drawing/2014/main" id="{6DA6C1F5-C440-A132-DD18-AB2445683A94}"/>
              </a:ext>
            </a:extLst>
          </p:cNvPr>
          <p:cNvSpPr txBox="1"/>
          <p:nvPr/>
        </p:nvSpPr>
        <p:spPr>
          <a:xfrm>
            <a:off x="4267200" y="2523320"/>
            <a:ext cx="3307536" cy="307777"/>
          </a:xfrm>
          <a:prstGeom prst="rect">
            <a:avLst/>
          </a:prstGeom>
          <a:noFill/>
        </p:spPr>
        <p:txBody>
          <a:bodyPr wrap="square" rtlCol="0">
            <a:spAutoFit/>
          </a:bodyPr>
          <a:lstStyle/>
          <a:p>
            <a:r>
              <a:rPr lang="en-US" sz="1400" dirty="0"/>
              <a:t>Sequence data</a:t>
            </a:r>
          </a:p>
        </p:txBody>
      </p:sp>
      <p:sp>
        <p:nvSpPr>
          <p:cNvPr id="7" name="TextBox 6">
            <a:extLst>
              <a:ext uri="{FF2B5EF4-FFF2-40B4-BE49-F238E27FC236}">
                <a16:creationId xmlns:a16="http://schemas.microsoft.com/office/drawing/2014/main" id="{71766042-18BF-876E-F29E-AF232103654A}"/>
              </a:ext>
            </a:extLst>
          </p:cNvPr>
          <p:cNvSpPr txBox="1"/>
          <p:nvPr/>
        </p:nvSpPr>
        <p:spPr>
          <a:xfrm>
            <a:off x="5244849" y="3413346"/>
            <a:ext cx="1338828" cy="923330"/>
          </a:xfrm>
          <a:prstGeom prst="rect">
            <a:avLst/>
          </a:prstGeom>
          <a:noFill/>
        </p:spPr>
        <p:txBody>
          <a:bodyPr wrap="none" rtlCol="0">
            <a:spAutoFit/>
          </a:bodyPr>
          <a:lstStyle/>
          <a:p>
            <a:r>
              <a:rPr lang="en-US" sz="5400" dirty="0"/>
              <a:t>DSI</a:t>
            </a:r>
          </a:p>
        </p:txBody>
      </p:sp>
    </p:spTree>
    <p:extLst>
      <p:ext uri="{BB962C8B-B14F-4D97-AF65-F5344CB8AC3E}">
        <p14:creationId xmlns:p14="http://schemas.microsoft.com/office/powerpoint/2010/main" val="1896628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CC Brand_PPT_Wide_EN" id="{C5D941BA-341A-A04C-A862-6173332AECA0}" vid="{34924F98-9A5D-1740-94EC-56205D87F13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110d83c-442f-4adf-ab31-36e1126b2487" xsi:nil="true"/>
    <lcf76f155ced4ddcb4097134ff3c332f xmlns="7afb2e56-c422-418f-9518-dc5ed275d98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F876642A698445825C4F6BC311B3DE" ma:contentTypeVersion="15" ma:contentTypeDescription="Create a new document." ma:contentTypeScope="" ma:versionID="0c916a2dff353feeb88537475f248bc2">
  <xsd:schema xmlns:xsd="http://www.w3.org/2001/XMLSchema" xmlns:xs="http://www.w3.org/2001/XMLSchema" xmlns:p="http://schemas.microsoft.com/office/2006/metadata/properties" xmlns:ns2="7afb2e56-c422-418f-9518-dc5ed275d98b" xmlns:ns3="b110d83c-442f-4adf-ab31-36e1126b2487" targetNamespace="http://schemas.microsoft.com/office/2006/metadata/properties" ma:root="true" ma:fieldsID="40d779ea811d130ea10b0906d474fa73" ns2:_="" ns3:_="">
    <xsd:import namespace="7afb2e56-c422-418f-9518-dc5ed275d98b"/>
    <xsd:import namespace="b110d83c-442f-4adf-ab31-36e1126b24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fb2e56-c422-418f-9518-dc5ed275d9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7fe21a1-9997-4c9a-aa7f-25894d3490f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10d83c-442f-4adf-ab31-36e1126b24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79900ed-860b-42ad-9c75-621e122859bb}" ma:internalName="TaxCatchAll" ma:showField="CatchAllData" ma:web="b110d83c-442f-4adf-ab31-36e1126b24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C1C4DF-9898-4FFF-8F92-8E7536905188}">
  <ds:schemaRefs>
    <ds:schemaRef ds:uri="http://schemas.microsoft.com/sharepoint/v3/contenttype/forms"/>
  </ds:schemaRefs>
</ds:datastoreItem>
</file>

<file path=customXml/itemProps2.xml><?xml version="1.0" encoding="utf-8"?>
<ds:datastoreItem xmlns:ds="http://schemas.openxmlformats.org/officeDocument/2006/customXml" ds:itemID="{E7EE8186-2416-4B0E-A857-D7010DDD8F54}">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elements/1.1/"/>
    <ds:schemaRef ds:uri="b6e7370b-7179-4676-9a6f-0d2482e7e8cc"/>
    <ds:schemaRef ds:uri="http://schemas.microsoft.com/office/infopath/2007/PartnerControls"/>
    <ds:schemaRef ds:uri="acbb3e5d-5d9a-41a2-b23c-a652c639d82c"/>
    <ds:schemaRef ds:uri="http://www.w3.org/XML/1998/namespace"/>
    <ds:schemaRef ds:uri="http://purl.org/dc/dcmitype/"/>
    <ds:schemaRef ds:uri="43cf605a-562d-43e2-aa5b-c6b160ba3249"/>
    <ds:schemaRef ds:uri="9b6cd348-41af-4ef1-a7ad-217b968d4a94"/>
    <ds:schemaRef ds:uri="b110d83c-442f-4adf-ab31-36e1126b2487"/>
    <ds:schemaRef ds:uri="7afb2e56-c422-418f-9518-dc5ed275d98b"/>
  </ds:schemaRefs>
</ds:datastoreItem>
</file>

<file path=customXml/itemProps3.xml><?xml version="1.0" encoding="utf-8"?>
<ds:datastoreItem xmlns:ds="http://schemas.openxmlformats.org/officeDocument/2006/customXml" ds:itemID="{ED4EC0C1-6DA4-4045-BBCB-BA063C0755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fb2e56-c422-418f-9518-dc5ed275d98b"/>
    <ds:schemaRef ds:uri="b110d83c-442f-4adf-ab31-36e1126b24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PPT_Wide_EN</Template>
  <TotalTime>3571</TotalTime>
  <Words>1994</Words>
  <Application>Microsoft Office PowerPoint</Application>
  <PresentationFormat>Widescreen</PresentationFormat>
  <Paragraphs>211</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Wingdings</vt:lpstr>
      <vt:lpstr>Aptos Display</vt:lpstr>
      <vt:lpstr>Calibri</vt:lpstr>
      <vt:lpstr>Times New Roman</vt:lpstr>
      <vt:lpstr>Aptos</vt:lpstr>
      <vt:lpstr>Campton</vt:lpstr>
      <vt:lpstr>Calibri Light</vt:lpstr>
      <vt:lpstr>Office Theme</vt:lpstr>
      <vt:lpstr>1_Office Theme</vt:lpstr>
      <vt:lpstr>Access and benefit-sharing (ABS): Overview and Government of Canada approaches</vt:lpstr>
      <vt:lpstr>Contents</vt:lpstr>
      <vt:lpstr>1992 Convention on Biological Diversity (CBD)</vt:lpstr>
      <vt:lpstr>What are genetic resources?</vt:lpstr>
      <vt:lpstr>ABS in the CBD, 1992-2021</vt:lpstr>
      <vt:lpstr>GoC action on ABS in Canada (Pre-COP15)</vt:lpstr>
      <vt:lpstr>GoC action on ABS in Canada (COP15 onwards)</vt:lpstr>
      <vt:lpstr>KMGBF Goal C and Target 13</vt:lpstr>
      <vt:lpstr>What is DSI?*</vt:lpstr>
      <vt:lpstr>DSI + benefit-sharing issue in CBD</vt:lpstr>
      <vt:lpstr>DSI negotiations 2022-2024</vt:lpstr>
      <vt:lpstr>New mechanism: key elements</vt:lpstr>
      <vt:lpstr>PowerPoint Presentation</vt:lpstr>
      <vt:lpstr>Decision 16/2 implications for Canada</vt:lpstr>
      <vt:lpstr>Target 13 in Canada’s 2030 Nature Strategy</vt:lpstr>
      <vt:lpstr>Links</vt:lpstr>
    </vt:vector>
  </TitlesOfParts>
  <Company>Environment and Climate Change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Davis,Kathryn (elle | she, her) (ECCC)</dc:creator>
  <cp:lastModifiedBy>Davis,Kathryn (elle | she, her) (ECCC)</cp:lastModifiedBy>
  <cp:revision>46</cp:revision>
  <dcterms:created xsi:type="dcterms:W3CDTF">2025-02-21T17:35:57Z</dcterms:created>
  <dcterms:modified xsi:type="dcterms:W3CDTF">2025-05-27T15:25:11Z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0x0101004DF876642A698445825C4F6BC311B3DE</vt:lpwstr>
  </property>
  <property fmtid="{D5CDD505-2E9C-101B-9397-08002B2CF9AE}" pid="3" name="MediaServiceImageTags">
    <vt:lpwstr/>
  </property>
</Properties>
</file>