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7" r:id="rId4"/>
    <p:sldId id="262" r:id="rId5"/>
    <p:sldId id="263" r:id="rId6"/>
    <p:sldId id="264" r:id="rId7"/>
    <p:sldId id="266" r:id="rId8"/>
    <p:sldId id="268" r:id="rId9"/>
    <p:sldId id="269" r:id="rId10"/>
    <p:sldId id="265" r:id="rId11"/>
    <p:sldId id="271" r:id="rId12"/>
    <p:sldId id="270" r:id="rId13"/>
    <p:sldId id="257" r:id="rId14"/>
    <p:sldId id="258" r:id="rId15"/>
    <p:sldId id="25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1979" autoAdjust="0"/>
  </p:normalViewPr>
  <p:slideViewPr>
    <p:cSldViewPr snapToGrid="0">
      <p:cViewPr varScale="1">
        <p:scale>
          <a:sx n="85" d="100"/>
          <a:sy n="85" d="100"/>
        </p:scale>
        <p:origin x="157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18:18:00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18:18:08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  <inkml:trace contextRef="#ctx0" brushRef="#br0" timeOffset="1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18:18:12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18:18:22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18:18:23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18:18:24.5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18:18:24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18:18:25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18:18:02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18:18:03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18:18:04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18:18:06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18:18:06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18:18:07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18:18:07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18:18:07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customXml" Target="../ink/ink10.xml"/><Relationship Id="rId18" Type="http://schemas.openxmlformats.org/officeDocument/2006/relationships/customXml" Target="../ink/ink14.xml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12" Type="http://schemas.openxmlformats.org/officeDocument/2006/relationships/customXml" Target="../ink/ink9.xml"/><Relationship Id="rId17" Type="http://schemas.openxmlformats.org/officeDocument/2006/relationships/customXml" Target="../ink/ink13.xml"/><Relationship Id="rId2" Type="http://schemas.openxmlformats.org/officeDocument/2006/relationships/image" Target="../media/image15.jpg"/><Relationship Id="rId16" Type="http://schemas.openxmlformats.org/officeDocument/2006/relationships/customXml" Target="../ink/ink12.xml"/><Relationship Id="rId20" Type="http://schemas.openxmlformats.org/officeDocument/2006/relationships/customXml" Target="../ink/ink1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customXml" Target="../ink/ink8.xml"/><Relationship Id="rId5" Type="http://schemas.openxmlformats.org/officeDocument/2006/relationships/customXml" Target="../ink/ink2.xml"/><Relationship Id="rId15" Type="http://schemas.openxmlformats.org/officeDocument/2006/relationships/customXml" Target="../ink/ink11.xml"/><Relationship Id="rId10" Type="http://schemas.openxmlformats.org/officeDocument/2006/relationships/customXml" Target="../ink/ink7.xml"/><Relationship Id="rId19" Type="http://schemas.openxmlformats.org/officeDocument/2006/relationships/customXml" Target="../ink/ink15.xml"/><Relationship Id="rId4" Type="http://schemas.openxmlformats.org/officeDocument/2006/relationships/image" Target="../media/image6.png"/><Relationship Id="rId9" Type="http://schemas.openxmlformats.org/officeDocument/2006/relationships/customXml" Target="../ink/ink6.xml"/><Relationship Id="rId1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DED5-1AB0-D501-9957-2A7911CCC7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Cali Fund and the Multilateral Benefit Sharing Mechanism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70EA18-92B0-8038-583F-FFEA55047F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IIFB WG on DSI, 5/26/2025</a:t>
            </a:r>
          </a:p>
          <a:p>
            <a:r>
              <a:rPr lang="en-US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Reconciliation and the United Nations Declaration Act: Indigenous Intellectual Property in Canada and International Developments</a:t>
            </a:r>
            <a:endParaRPr lang="en-US" b="1" dirty="0">
              <a:latin typeface="+mj-lt"/>
            </a:endParaRPr>
          </a:p>
          <a:p>
            <a:r>
              <a:rPr lang="en-US" b="1" dirty="0"/>
              <a:t>Presented from Geneva, Switzerland</a:t>
            </a:r>
          </a:p>
        </p:txBody>
      </p:sp>
    </p:spTree>
    <p:extLst>
      <p:ext uri="{BB962C8B-B14F-4D97-AF65-F5344CB8AC3E}">
        <p14:creationId xmlns:p14="http://schemas.microsoft.com/office/powerpoint/2010/main" val="1706708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855CA-8260-43AD-BC84-D53D15B1B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162" y="336590"/>
            <a:ext cx="8911687" cy="154696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Problem 3. Phylogeny / Shared Genes</a:t>
            </a:r>
            <a:br>
              <a:rPr lang="en-US" dirty="0"/>
            </a:br>
            <a:r>
              <a:rPr lang="en-US" sz="2400" dirty="0"/>
              <a:t>All beings related – sequences widely shared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C6988B-4876-4BEB-97C6-E3A14C8902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67092" y="2419197"/>
            <a:ext cx="9849717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Moving from biological samples to the</a:t>
            </a:r>
          </a:p>
          <a:p>
            <a:pPr marL="457200" lvl="1" indent="0">
              <a:buNone/>
            </a:pPr>
            <a:r>
              <a:rPr lang="en-US" b="1" dirty="0"/>
              <a:t>genetic level presents challenges to</a:t>
            </a:r>
          </a:p>
          <a:p>
            <a:pPr marL="457200" lvl="1" indent="0">
              <a:buNone/>
            </a:pPr>
            <a:r>
              <a:rPr lang="en-US" b="1" dirty="0"/>
              <a:t>ownership claims</a:t>
            </a:r>
          </a:p>
          <a:p>
            <a:pPr marL="457200" lvl="1" indent="0">
              <a:buNone/>
            </a:pPr>
            <a:endParaRPr lang="en-US" b="1" dirty="0"/>
          </a:p>
          <a:p>
            <a:r>
              <a:rPr lang="en-US" b="1" dirty="0"/>
              <a:t>Ownership would be related to</a:t>
            </a:r>
          </a:p>
          <a:p>
            <a:pPr marL="457200" lvl="1" indent="0">
              <a:buNone/>
            </a:pPr>
            <a:r>
              <a:rPr lang="en-US" b="1" dirty="0"/>
              <a:t>“unique” genes and sequences</a:t>
            </a:r>
          </a:p>
          <a:p>
            <a:pPr marL="457200" lvl="1" indent="0">
              <a:buNone/>
            </a:pPr>
            <a:endParaRPr lang="en-US" b="1" dirty="0"/>
          </a:p>
          <a:p>
            <a:r>
              <a:rPr lang="en-US" b="1" dirty="0"/>
              <a:t>Unique G&amp;S only identifiable</a:t>
            </a:r>
          </a:p>
          <a:p>
            <a:pPr marL="457200" lvl="1" indent="0">
              <a:buNone/>
            </a:pPr>
            <a:r>
              <a:rPr lang="en-US" b="1" dirty="0"/>
              <a:t>following sequencing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AC8D175-FEB0-4940-BC61-6080BB69C9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522991"/>
              </p:ext>
            </p:extLst>
          </p:nvPr>
        </p:nvGraphicFramePr>
        <p:xfrm>
          <a:off x="6190171" y="1862374"/>
          <a:ext cx="3233737" cy="462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martDraw" r:id="rId2" imgW="3233880" imgH="4620600" progId="SmartDraw.2">
                  <p:embed/>
                </p:oleObj>
              </mc:Choice>
              <mc:Fallback>
                <p:oleObj name="SmartDraw" r:id="rId2" imgW="3233880" imgH="4620600" progId="SmartDraw.2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8AC8D175-FEB0-4940-BC61-6080BB69C9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90171" y="1862374"/>
                        <a:ext cx="3233737" cy="4621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02C0C67-5731-40C9-9AD9-486FDF91F659}"/>
              </a:ext>
            </a:extLst>
          </p:cNvPr>
          <p:cNvSpPr txBox="1"/>
          <p:nvPr/>
        </p:nvSpPr>
        <p:spPr>
          <a:xfrm>
            <a:off x="9227126" y="2315688"/>
            <a:ext cx="227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98.7% bonobos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5479BC-3921-407D-9CB3-5F1ACFD26167}"/>
              </a:ext>
            </a:extLst>
          </p:cNvPr>
          <p:cNvSpPr txBox="1"/>
          <p:nvPr/>
        </p:nvSpPr>
        <p:spPr>
          <a:xfrm>
            <a:off x="9274627" y="3271652"/>
            <a:ext cx="218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80% bears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BE7825-66E2-4190-9B75-689E41ACE547}"/>
              </a:ext>
            </a:extLst>
          </p:cNvPr>
          <p:cNvSpPr txBox="1"/>
          <p:nvPr/>
        </p:nvSpPr>
        <p:spPr>
          <a:xfrm>
            <a:off x="9322130" y="4227616"/>
            <a:ext cx="163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60% salmon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B35309-2B50-449D-BD2B-832001EDBBCC}"/>
              </a:ext>
            </a:extLst>
          </p:cNvPr>
          <p:cNvSpPr txBox="1"/>
          <p:nvPr/>
        </p:nvSpPr>
        <p:spPr>
          <a:xfrm>
            <a:off x="9274627" y="5237018"/>
            <a:ext cx="154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40% insects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C67DFA-3C52-414D-AB39-889379E58261}"/>
              </a:ext>
            </a:extLst>
          </p:cNvPr>
          <p:cNvSpPr txBox="1"/>
          <p:nvPr/>
        </p:nvSpPr>
        <p:spPr>
          <a:xfrm>
            <a:off x="9322130" y="6246421"/>
            <a:ext cx="2134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24% wine grapes</a:t>
            </a:r>
          </a:p>
        </p:txBody>
      </p:sp>
    </p:spTree>
    <p:extLst>
      <p:ext uri="{BB962C8B-B14F-4D97-AF65-F5344CB8AC3E}">
        <p14:creationId xmlns:p14="http://schemas.microsoft.com/office/powerpoint/2010/main" val="2859481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C4E7A-98EA-5573-6124-59E003A9F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87F82-CF52-7FDD-8308-708BE9A7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162" y="336590"/>
            <a:ext cx="8911687" cy="154696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Problem 5. Intellectual Property Systems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1AC2E9-0EAF-BFFB-2B29-79DFDAAF1C2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69045" y="1207477"/>
            <a:ext cx="9849717" cy="5791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Certain genetic sequences have likely been modified / selected by IPLCs (Nagoya Protocol)</a:t>
            </a:r>
          </a:p>
          <a:p>
            <a:endParaRPr lang="en-US" sz="2400" b="1" dirty="0"/>
          </a:p>
          <a:p>
            <a:r>
              <a:rPr lang="en-US" sz="2400" b="1" dirty="0"/>
              <a:t>If sequences are unique and on IP or LC territories or areas, this falls under Nagoya (only derivable from localizable samples)</a:t>
            </a:r>
          </a:p>
          <a:p>
            <a:pPr marL="457200" lvl="1" indent="0">
              <a:buNone/>
            </a:pPr>
            <a:endParaRPr lang="en-US" sz="2400" b="1" dirty="0"/>
          </a:p>
          <a:p>
            <a:r>
              <a:rPr lang="en-US" sz="2400" b="1" dirty="0"/>
              <a:t>Many jurisdictions do not recognize property in </a:t>
            </a:r>
            <a:br>
              <a:rPr lang="en-US" sz="2400" b="1" dirty="0"/>
            </a:br>
            <a:r>
              <a:rPr lang="en-US" sz="2400" b="1" dirty="0"/>
              <a:t>“unmodified” or “wild” genes</a:t>
            </a:r>
          </a:p>
          <a:p>
            <a:endParaRPr lang="en-US" sz="2400" b="1" dirty="0"/>
          </a:p>
          <a:p>
            <a:r>
              <a:rPr lang="en-US" sz="2400" b="1" dirty="0"/>
              <a:t>Require non-obviousness and creative modification</a:t>
            </a:r>
            <a:br>
              <a:rPr lang="en-US" sz="2400" b="1" dirty="0"/>
            </a:br>
            <a:r>
              <a:rPr lang="en-US" sz="2400" b="1" dirty="0"/>
              <a:t>Patents often not on genes but innovations in molecules or technologies to produce them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96637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3D08CF0-67AB-20ED-C91F-6E0408A011E5}"/>
              </a:ext>
            </a:extLst>
          </p:cNvPr>
          <p:cNvGrpSpPr/>
          <p:nvPr/>
        </p:nvGrpSpPr>
        <p:grpSpPr>
          <a:xfrm>
            <a:off x="1019102" y="363940"/>
            <a:ext cx="10907220" cy="5896519"/>
            <a:chOff x="1807665" y="2029060"/>
            <a:chExt cx="19499983" cy="1121155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8FA479-2212-9C97-E81E-3FC29B340C13}"/>
                </a:ext>
              </a:extLst>
            </p:cNvPr>
            <p:cNvSpPr txBox="1"/>
            <p:nvPr/>
          </p:nvSpPr>
          <p:spPr>
            <a:xfrm>
              <a:off x="1807665" y="4054417"/>
              <a:ext cx="19499983" cy="1931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dirty="0">
                <a:solidFill>
                  <a:srgbClr val="0070C0"/>
                </a:solidFill>
              </a:endParaRPr>
            </a:p>
            <a:p>
              <a:endParaRPr lang="en-US" sz="2000" dirty="0">
                <a:solidFill>
                  <a:srgbClr val="0070C0"/>
                </a:solidFill>
              </a:endParaRPr>
            </a:p>
            <a:p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756E8A5-B444-81FA-670D-8E5A5EB0A62E}"/>
                </a:ext>
              </a:extLst>
            </p:cNvPr>
            <p:cNvSpPr txBox="1"/>
            <p:nvPr/>
          </p:nvSpPr>
          <p:spPr>
            <a:xfrm>
              <a:off x="1910644" y="2753256"/>
              <a:ext cx="4156066" cy="760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Hybrid Approach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AE3C490-26AE-7E56-F509-3259AEF146F3}"/>
                </a:ext>
              </a:extLst>
            </p:cNvPr>
            <p:cNvSpPr/>
            <p:nvPr/>
          </p:nvSpPr>
          <p:spPr>
            <a:xfrm>
              <a:off x="1910645" y="4989443"/>
              <a:ext cx="4294961" cy="70369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A95B30F-1382-1143-D6F6-33FD2E747121}"/>
                </a:ext>
              </a:extLst>
            </p:cNvPr>
            <p:cNvSpPr/>
            <p:nvPr/>
          </p:nvSpPr>
          <p:spPr>
            <a:xfrm>
              <a:off x="9122060" y="6955835"/>
              <a:ext cx="4294961" cy="5656985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F683FC-CD1B-3CDA-F1AA-C57389D03FA2}"/>
                </a:ext>
              </a:extLst>
            </p:cNvPr>
            <p:cNvSpPr/>
            <p:nvPr/>
          </p:nvSpPr>
          <p:spPr>
            <a:xfrm>
              <a:off x="15857850" y="3750365"/>
              <a:ext cx="4294961" cy="703690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BC7EA3-2248-6736-AFAC-DD4C7EDFDFD5}"/>
                </a:ext>
              </a:extLst>
            </p:cNvPr>
            <p:cNvSpPr txBox="1"/>
            <p:nvPr/>
          </p:nvSpPr>
          <p:spPr>
            <a:xfrm>
              <a:off x="1910644" y="3444301"/>
              <a:ext cx="4092590" cy="1345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Nagoya</a:t>
              </a:r>
              <a:br>
                <a:rPr lang="en-US" sz="2000" b="1" dirty="0"/>
              </a:br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FPIC</a:t>
              </a:r>
              <a:r>
                <a:rPr lang="en-US" sz="2000" b="1" dirty="0"/>
                <a:t> &amp; MAT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3656150-03A5-041E-733F-494A8D325F16}"/>
                </a:ext>
              </a:extLst>
            </p:cNvPr>
            <p:cNvSpPr/>
            <p:nvPr/>
          </p:nvSpPr>
          <p:spPr>
            <a:xfrm>
              <a:off x="9122059" y="4254090"/>
              <a:ext cx="4294961" cy="2649458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6B9BE0-2ED4-B618-654C-BF8E14871D84}"/>
                </a:ext>
              </a:extLst>
            </p:cNvPr>
            <p:cNvSpPr txBox="1"/>
            <p:nvPr/>
          </p:nvSpPr>
          <p:spPr>
            <a:xfrm>
              <a:off x="9811554" y="4434799"/>
              <a:ext cx="3326589" cy="3101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Access requirements</a:t>
              </a:r>
            </a:p>
            <a:p>
              <a:r>
                <a:rPr lang="en-US" sz="20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[license,   </a:t>
              </a:r>
            </a:p>
            <a:p>
              <a:r>
                <a:rPr lang="en-US" sz="20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ethics]</a:t>
              </a:r>
              <a:endParaRPr lang="en-US" sz="2000" dirty="0">
                <a:solidFill>
                  <a:schemeClr val="bg1"/>
                </a:solidFill>
              </a:endParaRPr>
            </a:p>
            <a:p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FD37713-802B-2A6D-8AD8-A7BDDD9DB945}"/>
                </a:ext>
              </a:extLst>
            </p:cNvPr>
            <p:cNvSpPr txBox="1"/>
            <p:nvPr/>
          </p:nvSpPr>
          <p:spPr>
            <a:xfrm>
              <a:off x="9896632" y="7365681"/>
              <a:ext cx="3120887" cy="4857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Raising funds from research</a:t>
              </a:r>
            </a:p>
            <a:p>
              <a:endPara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20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1% on commercial sales of products using DSI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3927099-93E9-B037-0A05-2E1EBD1743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656365" y="3750365"/>
              <a:ext cx="1835426" cy="426057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F62DF3-0D80-8E7D-4D94-0634E57BD870}"/>
                </a:ext>
              </a:extLst>
            </p:cNvPr>
            <p:cNvSpPr txBox="1"/>
            <p:nvPr/>
          </p:nvSpPr>
          <p:spPr>
            <a:xfrm>
              <a:off x="15982133" y="4526033"/>
              <a:ext cx="3983349" cy="5442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Funds distributed as projects</a:t>
              </a:r>
            </a:p>
            <a:p>
              <a:endPara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20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F&amp;E IPLC Participation in Governance</a:t>
              </a:r>
            </a:p>
            <a:p>
              <a:endPara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20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distribution </a:t>
              </a:r>
            </a:p>
            <a:p>
              <a:r>
                <a:rPr lang="en-US" sz="20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 projects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85A45F-EAF5-6666-A3F8-30FC382FB7EC}"/>
                </a:ext>
              </a:extLst>
            </p:cNvPr>
            <p:cNvSpPr txBox="1"/>
            <p:nvPr/>
          </p:nvSpPr>
          <p:spPr>
            <a:xfrm>
              <a:off x="2398290" y="5691740"/>
              <a:ext cx="3319670" cy="5442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New genetic materials acquired from Indigenous territories or collections form these lands under Nagoya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F34BF52-D8C2-CBAF-4FF9-111681C4E5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05606" y="8806070"/>
              <a:ext cx="276902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AFE709-E688-B242-7801-2F086CD1D7DA}"/>
                </a:ext>
              </a:extLst>
            </p:cNvPr>
            <p:cNvSpPr txBox="1"/>
            <p:nvPr/>
          </p:nvSpPr>
          <p:spPr>
            <a:xfrm>
              <a:off x="6152373" y="6389776"/>
              <a:ext cx="3208180" cy="1931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Triggers</a:t>
              </a:r>
            </a:p>
            <a:p>
              <a:r>
                <a:rPr lang="en-US" sz="2000" b="1" dirty="0"/>
                <a:t>following digitalization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B366F1-48AA-1E6F-8853-BCE83C5610B0}"/>
                </a:ext>
              </a:extLst>
            </p:cNvPr>
            <p:cNvSpPr/>
            <p:nvPr/>
          </p:nvSpPr>
          <p:spPr>
            <a:xfrm>
              <a:off x="15857850" y="11023477"/>
              <a:ext cx="4294962" cy="221713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Non-monetary Benefits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46BB999-8BCB-82B8-D187-A4662E04BB1E}"/>
                </a:ext>
              </a:extLst>
            </p:cNvPr>
            <p:cNvSpPr/>
            <p:nvPr/>
          </p:nvSpPr>
          <p:spPr>
            <a:xfrm>
              <a:off x="9126068" y="2029060"/>
              <a:ext cx="4294960" cy="211672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2774CA-02BE-225E-00DC-DDD094FC1440}"/>
                </a:ext>
              </a:extLst>
            </p:cNvPr>
            <p:cNvSpPr txBox="1"/>
            <p:nvPr/>
          </p:nvSpPr>
          <p:spPr>
            <a:xfrm>
              <a:off x="9811554" y="2212857"/>
              <a:ext cx="3205965" cy="1931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Deposit Requirements</a:t>
              </a:r>
            </a:p>
            <a:p>
              <a:r>
                <a:rPr lang="en-US" sz="20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[origin]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EA6DBA3-A32C-47EC-56AA-072C193DB975}"/>
              </a:ext>
            </a:extLst>
          </p:cNvPr>
          <p:cNvSpPr txBox="1"/>
          <p:nvPr/>
        </p:nvSpPr>
        <p:spPr>
          <a:xfrm>
            <a:off x="8878003" y="68372"/>
            <a:ext cx="2402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Global Multilateral Benefit-Sharing Mechanism GMLBSM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CB3B7A-D5D1-1515-7E4F-BD3B36F6A794}"/>
              </a:ext>
            </a:extLst>
          </p:cNvPr>
          <p:cNvSpPr txBox="1"/>
          <p:nvPr/>
        </p:nvSpPr>
        <p:spPr>
          <a:xfrm>
            <a:off x="3758141" y="4073355"/>
            <a:ext cx="1254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endemic</a:t>
            </a:r>
          </a:p>
          <a:p>
            <a:r>
              <a:rPr lang="en-US" b="1" dirty="0"/>
              <a:t>species</a:t>
            </a:r>
          </a:p>
          <a:p>
            <a:r>
              <a:rPr lang="en-US" b="1" dirty="0"/>
              <a:t>genes</a:t>
            </a:r>
          </a:p>
        </p:txBody>
      </p:sp>
    </p:spTree>
    <p:extLst>
      <p:ext uri="{BB962C8B-B14F-4D97-AF65-F5344CB8AC3E}">
        <p14:creationId xmlns:p14="http://schemas.microsoft.com/office/powerpoint/2010/main" val="3964687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5C394-1F8D-6F20-CEDA-791A5213A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AAB47-E093-A236-B0C1-8C74DC570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8480" y="489456"/>
            <a:ext cx="8915399" cy="957877"/>
          </a:xfrm>
        </p:spPr>
        <p:txBody>
          <a:bodyPr/>
          <a:lstStyle/>
          <a:p>
            <a:pPr algn="ctr"/>
            <a:r>
              <a:rPr lang="en-US" dirty="0"/>
              <a:t>Cali Fund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2DB4F0-FB2F-F743-8A23-4D31E6702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1671725"/>
            <a:ext cx="8915399" cy="4231937"/>
          </a:xfrm>
        </p:spPr>
        <p:txBody>
          <a:bodyPr>
            <a:normAutofit/>
          </a:bodyPr>
          <a:lstStyle/>
          <a:p>
            <a:r>
              <a:rPr lang="en-US" sz="2800" b="1" i="0" u="none" strike="noStrike" baseline="0" dirty="0">
                <a:solidFill>
                  <a:srgbClr val="000000"/>
                </a:solidFill>
                <a:latin typeface="TimesNewRoman"/>
              </a:rPr>
              <a:t>15/9. Digital sequence information on genetic resources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TimesNewRoman"/>
              </a:rPr>
              <a:t>CBD/COP/DEC/15/9</a:t>
            </a:r>
          </a:p>
          <a:p>
            <a:endParaRPr lang="en-US" b="1" dirty="0">
              <a:solidFill>
                <a:srgbClr val="000000"/>
              </a:solidFill>
              <a:latin typeface="TimesNewRoman"/>
            </a:endParaRPr>
          </a:p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  <a:latin typeface="TimesNewRoman"/>
              </a:rPr>
              <a:t>16/2. Compilation of draft decisions for the sixteenth meeting of the Conference of the Parties to the Convention on Biological Diversity</a:t>
            </a:r>
            <a:endParaRPr lang="en-US" sz="2400" b="1" dirty="0">
              <a:solidFill>
                <a:srgbClr val="000000"/>
              </a:solidFill>
              <a:latin typeface="TimesNewRoman"/>
            </a:endParaRP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TimesNewRoman"/>
              </a:rPr>
              <a:t>CBD/COP/16/2</a:t>
            </a:r>
          </a:p>
          <a:p>
            <a:endParaRPr lang="en-US" sz="1800" b="1" i="0" u="none" strike="noStrike" baseline="0" dirty="0">
              <a:solidFill>
                <a:srgbClr val="000000"/>
              </a:solidFill>
              <a:latin typeface="TimesNewRoman"/>
            </a:endParaRPr>
          </a:p>
          <a:p>
            <a:pPr algn="l"/>
            <a:r>
              <a:rPr lang="en-US" sz="2800" b="1" i="0" u="none" strike="noStrike" baseline="0" dirty="0">
                <a:solidFill>
                  <a:srgbClr val="000000"/>
                </a:solidFill>
                <a:latin typeface="TimesNewRoman"/>
              </a:rPr>
              <a:t>Item 9. Digital sequence information on genetic resources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61452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0FAF2-8E69-486E-DE51-48AD8A6BA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7FE6-39F8-0DC2-DF6C-0464926E3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8480" y="489456"/>
            <a:ext cx="8915399" cy="957877"/>
          </a:xfrm>
        </p:spPr>
        <p:txBody>
          <a:bodyPr/>
          <a:lstStyle/>
          <a:p>
            <a:pPr algn="ctr"/>
            <a:r>
              <a:rPr lang="en-US" dirty="0"/>
              <a:t>Cali Fund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1DD7F-37CC-9FA0-60C7-43FB6DF18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1671725"/>
            <a:ext cx="8915399" cy="4231937"/>
          </a:xfrm>
        </p:spPr>
        <p:txBody>
          <a:bodyPr/>
          <a:lstStyle/>
          <a:p>
            <a:r>
              <a:rPr lang="en-US" b="1" dirty="0"/>
              <a:t>Establishes two bodies: Each with reps from 7 sociocultural regions (Apps: 14 March)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Steering Committee </a:t>
            </a:r>
          </a:p>
          <a:p>
            <a:r>
              <a:rPr lang="en-US" b="1" dirty="0"/>
              <a:t>	Overall governance</a:t>
            </a:r>
          </a:p>
          <a:p>
            <a:r>
              <a:rPr lang="en-US" b="1" dirty="0"/>
              <a:t>	Databases: governance. Lost direct ref to biocultural metadata.</a:t>
            </a:r>
          </a:p>
          <a:p>
            <a:r>
              <a:rPr lang="en-US" b="1" dirty="0"/>
              <a:t>	Nagoya Protocol and National ABS system linkages</a:t>
            </a:r>
          </a:p>
          <a:p>
            <a:endParaRPr lang="en-US" b="1" dirty="0"/>
          </a:p>
          <a:p>
            <a:r>
              <a:rPr lang="en-US" b="1" dirty="0"/>
              <a:t>Ad Hoc Technical Advisory Group (AHTEG) on Allocation (Apps: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NewRoman"/>
              </a:rPr>
              <a:t>4 April 2025)</a:t>
            </a:r>
            <a:endParaRPr lang="en-US" b="1" dirty="0"/>
          </a:p>
          <a:p>
            <a:r>
              <a:rPr lang="en-US" b="1" dirty="0"/>
              <a:t>	Issues related to the disbursement of funds from the Cali fund</a:t>
            </a:r>
          </a:p>
          <a:p>
            <a:r>
              <a:rPr lang="en-US" b="1" dirty="0"/>
              <a:t>	Monetary benefit sharing (MBS) and non-monetary benefit sharing (NMBS)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225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48F33-820E-F15C-9BAD-7DD2652AF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C4C01-B17B-E515-995A-8BF0E6BD8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8480" y="489456"/>
            <a:ext cx="8915399" cy="957877"/>
          </a:xfrm>
        </p:spPr>
        <p:txBody>
          <a:bodyPr/>
          <a:lstStyle/>
          <a:p>
            <a:pPr algn="ctr"/>
            <a:r>
              <a:rPr lang="en-US" dirty="0"/>
              <a:t>Cali Fund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F5682-DC0C-200B-1E8F-A408ECAD7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1671725"/>
            <a:ext cx="8915399" cy="4231937"/>
          </a:xfrm>
        </p:spPr>
        <p:txBody>
          <a:bodyPr/>
          <a:lstStyle/>
          <a:p>
            <a:r>
              <a:rPr lang="en-US" b="1" dirty="0"/>
              <a:t>Establishes a floor for funding: At least 50% (dedicated funding). </a:t>
            </a:r>
          </a:p>
          <a:p>
            <a:r>
              <a:rPr lang="en-US" b="1" dirty="0"/>
              <a:t>	States get 50%, but some will likely distribute to IPs and LCs</a:t>
            </a:r>
          </a:p>
          <a:p>
            <a:endParaRPr lang="en-US" b="1" dirty="0"/>
          </a:p>
          <a:p>
            <a:r>
              <a:rPr lang="en-US" b="1" dirty="0"/>
              <a:t>Direct funding to IPs and LCs. Details still need to be worked out. </a:t>
            </a:r>
          </a:p>
          <a:p>
            <a:r>
              <a:rPr lang="en-US" b="1" dirty="0"/>
              <a:t>	IIFB WG on Resource Mobilization working on brief description on what</a:t>
            </a:r>
          </a:p>
          <a:p>
            <a:r>
              <a:rPr lang="en-US" b="1" dirty="0"/>
              <a:t>		direct funding means. Decision refers to “self-identified institutions” of </a:t>
            </a:r>
            <a:br>
              <a:rPr lang="en-US" b="1" dirty="0"/>
            </a:br>
            <a:r>
              <a:rPr lang="en-US" b="1" dirty="0"/>
              <a:t>		Indigenous Peoples and local communities.</a:t>
            </a:r>
          </a:p>
          <a:p>
            <a:endParaRPr lang="en-US" b="1" dirty="0"/>
          </a:p>
          <a:p>
            <a:r>
              <a:rPr lang="en-US" b="1" dirty="0"/>
              <a:t>Based on voluntary donations: We do not know overall level of funds that will be raised. Ambitions are in the hundreds of millions.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41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855CA-8260-43AD-BC84-D53D15B1B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(relatively) easy to divide bodies</a:t>
            </a:r>
            <a:br>
              <a:rPr lang="en-US" dirty="0"/>
            </a:br>
            <a:r>
              <a:rPr lang="en-US" dirty="0"/>
              <a:t>of animals and plants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C6988B-4876-4BEB-97C6-E3A14C8902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89213" y="2133600"/>
            <a:ext cx="8915400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5EC307B-E452-4A15-A115-00AA64EE3A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5481" y="1347787"/>
          <a:ext cx="7662863" cy="551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martDraw" r:id="rId2" imgW="7662600" imgH="5510520" progId="SmartDraw.2">
                  <p:embed/>
                </p:oleObj>
              </mc:Choice>
              <mc:Fallback>
                <p:oleObj name="SmartDraw" r:id="rId2" imgW="7662600" imgH="5510520" progId="SmartDraw.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5EC307B-E452-4A15-A115-00AA64EE3A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5481" y="1347787"/>
                        <a:ext cx="7662863" cy="551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712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BA7F3F1-0B09-35E7-FAA2-267C2D827EC7}"/>
              </a:ext>
            </a:extLst>
          </p:cNvPr>
          <p:cNvSpPr/>
          <p:nvPr/>
        </p:nvSpPr>
        <p:spPr>
          <a:xfrm>
            <a:off x="5144295" y="1832266"/>
            <a:ext cx="5249152" cy="4797133"/>
          </a:xfrm>
          <a:prstGeom prst="ellipse">
            <a:avLst/>
          </a:prstGeo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ADE97B-4A3D-6AF7-5CCE-C2032E1A6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28601"/>
            <a:ext cx="8915399" cy="7257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00B14-3463-1860-DDC0-C26257586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1301751"/>
            <a:ext cx="8915399" cy="4601912"/>
          </a:xfrm>
        </p:spPr>
        <p:txBody>
          <a:bodyPr>
            <a:normAutofit/>
          </a:bodyPr>
          <a:lstStyle/>
          <a:p>
            <a:r>
              <a:rPr lang="en-US" sz="3200" b="1" dirty="0"/>
              <a:t>BIOPIRACY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C667B-C47D-9B71-AFF2-2E9A09384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870" y="1992857"/>
            <a:ext cx="2402135" cy="34830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0B1892-D570-05A8-0213-BA5D952EC95E}"/>
              </a:ext>
            </a:extLst>
          </p:cNvPr>
          <p:cNvSpPr txBox="1"/>
          <p:nvPr/>
        </p:nvSpPr>
        <p:spPr>
          <a:xfrm>
            <a:off x="5912190" y="3992647"/>
            <a:ext cx="3950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IPLC Territory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92F7B-CA78-F410-3A7B-53C503199A91}"/>
              </a:ext>
            </a:extLst>
          </p:cNvPr>
          <p:cNvSpPr txBox="1"/>
          <p:nvPr/>
        </p:nvSpPr>
        <p:spPr>
          <a:xfrm>
            <a:off x="6096000" y="3141042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GRs</a:t>
            </a:r>
          </a:p>
        </p:txBody>
      </p:sp>
    </p:spTree>
    <p:extLst>
      <p:ext uri="{BB962C8B-B14F-4D97-AF65-F5344CB8AC3E}">
        <p14:creationId xmlns:p14="http://schemas.microsoft.com/office/powerpoint/2010/main" val="1047360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D91A7E98-E2D9-4067-A552-7FACD7FD559D}"/>
              </a:ext>
            </a:extLst>
          </p:cNvPr>
          <p:cNvSpPr/>
          <p:nvPr/>
        </p:nvSpPr>
        <p:spPr>
          <a:xfrm>
            <a:off x="9773392" y="3363046"/>
            <a:ext cx="1731220" cy="172180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855CA-8260-43AD-BC84-D53D15B1B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case of CBD &amp; Nagoya Protocol</a:t>
            </a:r>
            <a:br>
              <a:rPr lang="en-US" dirty="0"/>
            </a:br>
            <a:r>
              <a:rPr lang="en-US" dirty="0"/>
              <a:t>(post 1993 and 2014)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C6988B-4876-4BEB-97C6-E3A14C8902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89213" y="2133600"/>
            <a:ext cx="8915400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67AAAED-B468-4447-A6A7-6D31BBB181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6104" y="1781938"/>
          <a:ext cx="7683500" cy="508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martDraw" r:id="rId2" imgW="7683840" imgH="5088600" progId="SmartDraw.2">
                  <p:embed/>
                </p:oleObj>
              </mc:Choice>
              <mc:Fallback>
                <p:oleObj name="SmartDraw" r:id="rId2" imgW="7683840" imgH="5088600" progId="SmartDraw.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67AAAED-B468-4447-A6A7-6D31BBB181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06104" y="1781938"/>
                        <a:ext cx="7683500" cy="5087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9B87C5C-FBF2-4A08-9BFB-BE14952788F0}"/>
              </a:ext>
            </a:extLst>
          </p:cNvPr>
          <p:cNvSpPr txBox="1"/>
          <p:nvPr/>
        </p:nvSpPr>
        <p:spPr>
          <a:xfrm>
            <a:off x="9298379" y="2520885"/>
            <a:ext cx="220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Corporate </a:t>
            </a:r>
          </a:p>
          <a:p>
            <a:r>
              <a:rPr lang="en-US" dirty="0"/>
              <a:t>research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319DAA-1DB6-476D-A524-0013AD30033B}"/>
              </a:ext>
            </a:extLst>
          </p:cNvPr>
          <p:cNvSpPr txBox="1"/>
          <p:nvPr/>
        </p:nvSpPr>
        <p:spPr>
          <a:xfrm>
            <a:off x="9524010" y="5343896"/>
            <a:ext cx="198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University research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6C0BA7-41EA-45AC-A1C1-9E130D300906}"/>
              </a:ext>
            </a:extLst>
          </p:cNvPr>
          <p:cNvSpPr txBox="1"/>
          <p:nvPr/>
        </p:nvSpPr>
        <p:spPr>
          <a:xfrm>
            <a:off x="8300851" y="4242691"/>
            <a:ext cx="2446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Institutional research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6C3A95-8D55-457A-8F9D-B28DE88D6D54}"/>
              </a:ext>
            </a:extLst>
          </p:cNvPr>
          <p:cNvSpPr txBox="1"/>
          <p:nvPr/>
        </p:nvSpPr>
        <p:spPr>
          <a:xfrm>
            <a:off x="4275117" y="3239520"/>
            <a:ext cx="1330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Biological </a:t>
            </a:r>
          </a:p>
          <a:p>
            <a:r>
              <a:rPr lang="en-US" dirty="0"/>
              <a:t>sample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AE55AF-73E5-46B9-9787-FDB6AEF5B55C}"/>
              </a:ext>
            </a:extLst>
          </p:cNvPr>
          <p:cNvSpPr txBox="1"/>
          <p:nvPr/>
        </p:nvSpPr>
        <p:spPr>
          <a:xfrm>
            <a:off x="4358244" y="5281988"/>
            <a:ext cx="149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contains GRs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497EC6-DDDA-4620-A96F-0BAD20376422}"/>
              </a:ext>
            </a:extLst>
          </p:cNvPr>
          <p:cNvSpPr/>
          <p:nvPr/>
        </p:nvSpPr>
        <p:spPr>
          <a:xfrm>
            <a:off x="8779782" y="1763105"/>
            <a:ext cx="1734529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$$$$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58BF3C-18B3-4B61-B2E3-EF274E1DC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4696" y="3429000"/>
            <a:ext cx="1460022" cy="14600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9D8D7F7-9056-428B-9C2C-9755C1CFA480}"/>
              </a:ext>
            </a:extLst>
          </p:cNvPr>
          <p:cNvSpPr txBox="1"/>
          <p:nvPr/>
        </p:nvSpPr>
        <p:spPr>
          <a:xfrm>
            <a:off x="2422567" y="2132437"/>
            <a:ext cx="82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IPLCs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C299E2-3045-4298-9CC7-EF47404A201B}"/>
              </a:ext>
            </a:extLst>
          </p:cNvPr>
          <p:cNvSpPr txBox="1"/>
          <p:nvPr/>
        </p:nvSpPr>
        <p:spPr>
          <a:xfrm>
            <a:off x="2199780" y="4759114"/>
            <a:ext cx="1605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Non-IPLCs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5503AC-AB51-4F08-9122-605588644816}"/>
              </a:ext>
            </a:extLst>
          </p:cNvPr>
          <p:cNvSpPr txBox="1"/>
          <p:nvPr/>
        </p:nvSpPr>
        <p:spPr>
          <a:xfrm>
            <a:off x="2199780" y="3445775"/>
            <a:ext cx="1279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DDBF9F-9848-4970-8D3D-DB005A17F860}"/>
              </a:ext>
            </a:extLst>
          </p:cNvPr>
          <p:cNvSpPr txBox="1"/>
          <p:nvPr/>
        </p:nvSpPr>
        <p:spPr>
          <a:xfrm>
            <a:off x="2116653" y="6049224"/>
            <a:ext cx="131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73527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855CA-8260-43AD-BC84-D53D15B1B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relationship of GRs “and associated traditional knowledge”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C6988B-4876-4BEB-97C6-E3A14C8902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89213" y="2133600"/>
            <a:ext cx="8915400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DE38D-AC15-4DDA-9AD3-543F03818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691" y="1779506"/>
            <a:ext cx="4664681" cy="4086906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BC5F32F-BE89-42AB-BE44-D9555C232A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94874" y="2876809"/>
          <a:ext cx="94615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martDraw" r:id="rId3" imgW="946080" imgH="946080" progId="SmartDraw.2">
                  <p:embed/>
                </p:oleObj>
              </mc:Choice>
              <mc:Fallback>
                <p:oleObj name="SmartDraw" r:id="rId3" imgW="946080" imgH="946080" progId="SmartDraw.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BC5F32F-BE89-42AB-BE44-D9555C232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94874" y="2876809"/>
                        <a:ext cx="946150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B01F4A4-CDE3-4D9F-87E0-5D6190347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4170" y="1811234"/>
            <a:ext cx="1665683" cy="1058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F76977-060E-49B6-94D8-B49B389406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2482" y="2214496"/>
            <a:ext cx="840077" cy="8400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753F06-EA1D-4B3C-9CD2-64ED642DC9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4628" y="3961412"/>
            <a:ext cx="2585357" cy="1905000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12B94F57-61D1-40E0-882C-51499A7FD7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66432" y="5287740"/>
          <a:ext cx="94615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martDraw" r:id="rId3" imgW="946080" imgH="946080" progId="SmartDraw.2">
                  <p:embed/>
                </p:oleObj>
              </mc:Choice>
              <mc:Fallback>
                <p:oleObj name="SmartDraw" r:id="rId3" imgW="946080" imgH="946080" progId="SmartDraw.2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12B94F57-61D1-40E0-882C-51499A7FD7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6432" y="5287740"/>
                        <a:ext cx="946150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25051CD9-C89B-4861-B5A7-3BCC8629D8A4}"/>
              </a:ext>
            </a:extLst>
          </p:cNvPr>
          <p:cNvCxnSpPr/>
          <p:nvPr/>
        </p:nvCxnSpPr>
        <p:spPr>
          <a:xfrm rot="10800000" flipV="1">
            <a:off x="4659985" y="2302883"/>
            <a:ext cx="2066306" cy="1760684"/>
          </a:xfrm>
          <a:prstGeom prst="curved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7EE5C26-E35E-4ED4-BD90-C60DCEE9FC1A}"/>
              </a:ext>
            </a:extLst>
          </p:cNvPr>
          <p:cNvSpPr txBox="1"/>
          <p:nvPr/>
        </p:nvSpPr>
        <p:spPr>
          <a:xfrm>
            <a:off x="7521444" y="4193525"/>
            <a:ext cx="38171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TK as a lead to useful gene-influenced traits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D283A0-7135-478A-9CAD-8E5CA3AD26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4527" y="2233440"/>
            <a:ext cx="2634817" cy="263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50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855CA-8260-43AD-BC84-D53D15B1B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Article 10 of the NP identified the  transboundary problem of the model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C6988B-4876-4BEB-97C6-E3A14C8902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89213" y="2133600"/>
            <a:ext cx="8915400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C9C02-507B-459E-B2CC-E6211EC0B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423" y="2242854"/>
            <a:ext cx="6096000" cy="3543300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0EFD69F-4E80-4D1D-9E96-26A7EC67DC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81721" y="1864466"/>
          <a:ext cx="2208803" cy="1930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martDraw" r:id="rId3" imgW="4664880" imgH="4078080" progId="SmartDraw.2">
                  <p:embed/>
                </p:oleObj>
              </mc:Choice>
              <mc:Fallback>
                <p:oleObj name="SmartDraw" r:id="rId3" imgW="4664880" imgH="4078080" progId="SmartDraw.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0EFD69F-4E80-4D1D-9E96-26A7EC67DC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1721" y="1864466"/>
                        <a:ext cx="2208803" cy="1930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8DA1B7B-0B8F-4409-9DD5-7E4FAC3E32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51456" y="4930043"/>
          <a:ext cx="2208803" cy="1930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martDraw" r:id="rId3" imgW="4664880" imgH="4078080" progId="SmartDraw.2">
                  <p:embed/>
                </p:oleObj>
              </mc:Choice>
              <mc:Fallback>
                <p:oleObj name="SmartDraw" r:id="rId3" imgW="4664880" imgH="4078080" progId="SmartDraw.2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8DA1B7B-0B8F-4409-9DD5-7E4FAC3E32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51456" y="4930043"/>
                        <a:ext cx="2208803" cy="1930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B3B245A-F93B-4CE4-800B-FEACAD2E4C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38187" y="4174547"/>
          <a:ext cx="914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martDraw" r:id="rId5" imgW="914400" imgH="914400" progId="SmartDraw.2">
                  <p:embed/>
                </p:oleObj>
              </mc:Choice>
              <mc:Fallback>
                <p:oleObj name="SmartDraw" r:id="rId5" imgW="914400" imgH="914400" progId="SmartDraw.2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B3B245A-F93B-4CE4-800B-FEACAD2E4C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38187" y="4174547"/>
                        <a:ext cx="9144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AB69D2A4-BEFF-4253-8617-1C8B16BE12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5434" y="4121468"/>
            <a:ext cx="1240971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140A24-C657-4695-B22D-13BB9968D43B}"/>
              </a:ext>
            </a:extLst>
          </p:cNvPr>
          <p:cNvSpPr txBox="1"/>
          <p:nvPr/>
        </p:nvSpPr>
        <p:spPr>
          <a:xfrm>
            <a:off x="8705312" y="1865417"/>
            <a:ext cx="27618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GRATK shared across</a:t>
            </a:r>
          </a:p>
          <a:p>
            <a:r>
              <a:rPr lang="en-US" b="1" dirty="0"/>
              <a:t>national borders</a:t>
            </a:r>
          </a:p>
          <a:p>
            <a:endParaRPr lang="en-US" b="1" dirty="0"/>
          </a:p>
          <a:p>
            <a:r>
              <a:rPr lang="en-US" b="1" dirty="0"/>
              <a:t>Bilateral, contract approach and (F)PIC</a:t>
            </a:r>
          </a:p>
          <a:p>
            <a:r>
              <a:rPr lang="en-US" b="1" dirty="0"/>
              <a:t>not possible</a:t>
            </a:r>
          </a:p>
          <a:p>
            <a:endParaRPr lang="en-US" b="1" dirty="0"/>
          </a:p>
          <a:p>
            <a:r>
              <a:rPr lang="en-US" b="1" dirty="0"/>
              <a:t>“Race to the bottom”</a:t>
            </a:r>
          </a:p>
          <a:p>
            <a:endParaRPr lang="en-US" b="1" dirty="0"/>
          </a:p>
          <a:p>
            <a:r>
              <a:rPr lang="en-US" b="1" dirty="0"/>
              <a:t>MLBSM proposed to share benefits fairly for all</a:t>
            </a:r>
          </a:p>
          <a:p>
            <a:endParaRPr lang="en-US" b="1" dirty="0"/>
          </a:p>
          <a:p>
            <a:r>
              <a:rPr lang="en-US" b="1" dirty="0"/>
              <a:t>Loss of access control</a:t>
            </a:r>
          </a:p>
          <a:p>
            <a:endParaRPr lang="en-US" b="1" dirty="0"/>
          </a:p>
          <a:p>
            <a:r>
              <a:rPr lang="en-US" b="1" dirty="0"/>
              <a:t>Identified conservation</a:t>
            </a:r>
          </a:p>
          <a:p>
            <a:r>
              <a:rPr lang="en-US" b="1" dirty="0"/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1653436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C6988B-4876-4BEB-97C6-E3A14C8902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89213" y="2133600"/>
            <a:ext cx="8915400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66C5EE-8C8A-426B-A8A9-4667EA1D3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18" y="356093"/>
            <a:ext cx="4755947" cy="6145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1772F7-EF5A-4815-AB36-3255277FC270}"/>
              </a:ext>
            </a:extLst>
          </p:cNvPr>
          <p:cNvSpPr txBox="1"/>
          <p:nvPr/>
        </p:nvSpPr>
        <p:spPr>
          <a:xfrm>
            <a:off x="8312727" y="783771"/>
            <a:ext cx="37081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base pairs of nucleotides</a:t>
            </a:r>
          </a:p>
          <a:p>
            <a:r>
              <a:rPr lang="en-US" dirty="0"/>
              <a:t>DNA: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adenine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uracil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cytosine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 guanine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RNA: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thymine substituted for uracil</a:t>
            </a:r>
          </a:p>
          <a:p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Amino acid functional groups arranged into 23 standard aminos</a:t>
            </a:r>
          </a:p>
          <a:p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Many complex patterns emerge from repetition of a smaller range of DNA/RNA patterns forming amino acids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905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DE97B-4A3D-6AF7-5CCE-C2032E1A6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232" y="558279"/>
            <a:ext cx="8915399" cy="162642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Problem 1. Needle in a haystack and 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  contributory value in large datasets</a:t>
            </a:r>
            <a:br>
              <a:rPr lang="en-US" sz="4000" b="1" dirty="0"/>
            </a:br>
            <a:r>
              <a:rPr lang="en-US" sz="2700" b="1" dirty="0"/>
              <a:t>Finding unique genes and their functions in a small % of genome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5E5F20-4744-800F-0CE1-ECADC20A8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891" y="2384783"/>
            <a:ext cx="4567145" cy="3625171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9F722EC5-D628-9EC6-8B6A-4AE18B37870D}"/>
              </a:ext>
            </a:extLst>
          </p:cNvPr>
          <p:cNvGrpSpPr/>
          <p:nvPr/>
        </p:nvGrpSpPr>
        <p:grpSpPr>
          <a:xfrm>
            <a:off x="6096000" y="3892016"/>
            <a:ext cx="28440" cy="7200"/>
            <a:chOff x="6086297" y="3566630"/>
            <a:chExt cx="28440" cy="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AD7D3A2-8D87-9A26-1322-91AA023D60B3}"/>
                    </a:ext>
                  </a:extLst>
                </p14:cNvPr>
                <p14:cNvContentPartPr/>
                <p14:nvPr/>
              </p14:nvContentPartPr>
              <p14:xfrm>
                <a:off x="6086297" y="3573470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AD7D3A2-8D87-9A26-1322-91AA023D60B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77657" y="35648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2F41ACE-C2F3-98CB-427A-063EEB086CC0}"/>
                    </a:ext>
                  </a:extLst>
                </p14:cNvPr>
                <p14:cNvContentPartPr/>
                <p14:nvPr/>
              </p14:nvContentPartPr>
              <p14:xfrm>
                <a:off x="6086297" y="3573470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2F41ACE-C2F3-98CB-427A-063EEB086CC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77657" y="35648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2D3CAB0-1A5A-0E37-6EC5-7F74D05ADA4D}"/>
                    </a:ext>
                  </a:extLst>
                </p14:cNvPr>
                <p14:cNvContentPartPr/>
                <p14:nvPr/>
              </p14:nvContentPartPr>
              <p14:xfrm>
                <a:off x="6086297" y="3573470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2D3CAB0-1A5A-0E37-6EC5-7F74D05ADA4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77657" y="35648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69C4838-3253-93DF-8668-866908FBD5BF}"/>
                    </a:ext>
                  </a:extLst>
                </p14:cNvPr>
                <p14:cNvContentPartPr/>
                <p14:nvPr/>
              </p14:nvContentPartPr>
              <p14:xfrm>
                <a:off x="6100697" y="3573470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69C4838-3253-93DF-8668-866908FBD5B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91697" y="35648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F794BAF-7970-B103-FE53-CC254599F827}"/>
                    </a:ext>
                  </a:extLst>
                </p14:cNvPr>
                <p14:cNvContentPartPr/>
                <p14:nvPr/>
              </p14:nvContentPartPr>
              <p14:xfrm>
                <a:off x="6093497" y="3566630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F794BAF-7970-B103-FE53-CC254599F82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84857" y="35576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700D685-D174-214D-5DDE-2CA70B7DBEE1}"/>
                    </a:ext>
                  </a:extLst>
                </p14:cNvPr>
                <p14:cNvContentPartPr/>
                <p14:nvPr/>
              </p14:nvContentPartPr>
              <p14:xfrm>
                <a:off x="6093497" y="3566630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700D685-D174-214D-5DDE-2CA70B7DBEE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84857" y="35576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931FEA8-333E-ED57-6332-0759053470CD}"/>
                    </a:ext>
                  </a:extLst>
                </p14:cNvPr>
                <p14:cNvContentPartPr/>
                <p14:nvPr/>
              </p14:nvContentPartPr>
              <p14:xfrm>
                <a:off x="6093497" y="3566630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931FEA8-333E-ED57-6332-0759053470C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84857" y="35576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FBC9343-0263-71FC-8311-4C7D0BBE14D6}"/>
                    </a:ext>
                  </a:extLst>
                </p14:cNvPr>
                <p14:cNvContentPartPr/>
                <p14:nvPr/>
              </p14:nvContentPartPr>
              <p14:xfrm>
                <a:off x="6093497" y="3566630"/>
                <a:ext cx="36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FBC9343-0263-71FC-8311-4C7D0BBE14D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84857" y="35576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68BAF30-1809-89B1-FC2C-48E9B0065E4D}"/>
                    </a:ext>
                  </a:extLst>
                </p14:cNvPr>
                <p14:cNvContentPartPr/>
                <p14:nvPr/>
              </p14:nvContentPartPr>
              <p14:xfrm>
                <a:off x="6093497" y="3566630"/>
                <a:ext cx="3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68BAF30-1809-89B1-FC2C-48E9B0065E4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84857" y="35576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2581059-7E51-978E-77F0-BE2F2539B812}"/>
                    </a:ext>
                  </a:extLst>
                </p14:cNvPr>
                <p14:cNvContentPartPr/>
                <p14:nvPr/>
              </p14:nvContentPartPr>
              <p14:xfrm>
                <a:off x="6093497" y="3566630"/>
                <a:ext cx="360" cy="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2581059-7E51-978E-77F0-BE2F2539B81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84857" y="35576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9786F11-10DF-BF01-A25F-BC7109D8E450}"/>
                    </a:ext>
                  </a:extLst>
                </p14:cNvPr>
                <p14:cNvContentPartPr/>
                <p14:nvPr/>
              </p14:nvContentPartPr>
              <p14:xfrm>
                <a:off x="6114377" y="3566630"/>
                <a:ext cx="36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9786F11-10DF-BF01-A25F-BC7109D8E45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105737" y="35576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4BB58C7-929B-E8ED-B704-EA53CF253F35}"/>
              </a:ext>
            </a:extLst>
          </p:cNvPr>
          <p:cNvGrpSpPr/>
          <p:nvPr/>
        </p:nvGrpSpPr>
        <p:grpSpPr>
          <a:xfrm>
            <a:off x="5556017" y="5486150"/>
            <a:ext cx="28080" cy="7560"/>
            <a:chOff x="5556017" y="5486150"/>
            <a:chExt cx="28080" cy="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55BBD55-CC94-F5BF-CB13-C11C902B3DFB}"/>
                    </a:ext>
                  </a:extLst>
                </p14:cNvPr>
                <p14:cNvContentPartPr/>
                <p14:nvPr/>
              </p14:nvContentPartPr>
              <p14:xfrm>
                <a:off x="5556017" y="5493350"/>
                <a:ext cx="36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55BBD55-CC94-F5BF-CB13-C11C902B3DF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47377" y="54843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AD79BA4-0CB6-1072-93F9-943EBF0DCB33}"/>
                    </a:ext>
                  </a:extLst>
                </p14:cNvPr>
                <p14:cNvContentPartPr/>
                <p14:nvPr/>
              </p14:nvContentPartPr>
              <p14:xfrm>
                <a:off x="5556017" y="5493350"/>
                <a:ext cx="36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AD79BA4-0CB6-1072-93F9-943EBF0DCB3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47377" y="54843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F95E529-8F11-0BCD-AA39-04F2924E7E57}"/>
                    </a:ext>
                  </a:extLst>
                </p14:cNvPr>
                <p14:cNvContentPartPr/>
                <p14:nvPr/>
              </p14:nvContentPartPr>
              <p14:xfrm>
                <a:off x="5570057" y="5493350"/>
                <a:ext cx="360" cy="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F95E529-8F11-0BCD-AA39-04F2924E7E5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61057" y="54843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5EBB0FA-2F64-9B7B-754C-6A8D23D968FD}"/>
                    </a:ext>
                  </a:extLst>
                </p14:cNvPr>
                <p14:cNvContentPartPr/>
                <p14:nvPr/>
              </p14:nvContentPartPr>
              <p14:xfrm>
                <a:off x="5570057" y="5493350"/>
                <a:ext cx="36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5EBB0FA-2F64-9B7B-754C-6A8D23D968F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61057" y="54843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978D11C-84A7-D207-DC17-21C6E1E59F1C}"/>
                    </a:ext>
                  </a:extLst>
                </p14:cNvPr>
                <p14:cNvContentPartPr/>
                <p14:nvPr/>
              </p14:nvContentPartPr>
              <p14:xfrm>
                <a:off x="5583737" y="5486150"/>
                <a:ext cx="360" cy="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978D11C-84A7-D207-DC17-21C6E1E59F1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75097" y="54775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143947A-820A-8B8E-7974-7B8C4FDB3D1F}"/>
              </a:ext>
            </a:extLst>
          </p:cNvPr>
          <p:cNvCxnSpPr/>
          <p:nvPr/>
        </p:nvCxnSpPr>
        <p:spPr>
          <a:xfrm flipH="1">
            <a:off x="5632983" y="5486150"/>
            <a:ext cx="2652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DBD292A-3988-9397-7EA7-69D119837C1D}"/>
              </a:ext>
            </a:extLst>
          </p:cNvPr>
          <p:cNvCxnSpPr/>
          <p:nvPr/>
        </p:nvCxnSpPr>
        <p:spPr>
          <a:xfrm flipH="1">
            <a:off x="6199874" y="3891999"/>
            <a:ext cx="321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457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DE97B-4A3D-6AF7-5CCE-C2032E1A6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8727" y="403278"/>
            <a:ext cx="8915399" cy="107554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Problem 2. Gene Flow</a:t>
            </a:r>
            <a:br>
              <a:rPr lang="en-US" sz="3600" b="1" dirty="0"/>
            </a:br>
            <a:r>
              <a:rPr lang="en-US" sz="2700" b="1" dirty="0"/>
              <a:t>Pollen, Seeds, Birds, Fish, and Genes Migrate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C68FC5A-A422-EAA6-F476-CBFD54F27E7B}"/>
              </a:ext>
            </a:extLst>
          </p:cNvPr>
          <p:cNvSpPr/>
          <p:nvPr/>
        </p:nvSpPr>
        <p:spPr>
          <a:xfrm>
            <a:off x="4524682" y="2334619"/>
            <a:ext cx="4634899" cy="4163685"/>
          </a:xfrm>
          <a:prstGeom prst="ellipse">
            <a:avLst/>
          </a:prstGeo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159799-D2CB-F79A-2857-3EF3A189789F}"/>
              </a:ext>
            </a:extLst>
          </p:cNvPr>
          <p:cNvSpPr txBox="1"/>
          <p:nvPr/>
        </p:nvSpPr>
        <p:spPr>
          <a:xfrm>
            <a:off x="5128036" y="3484432"/>
            <a:ext cx="2998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IPLC Territory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4C8E24-2C05-2DCE-2F51-9EE787651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037" y="4707894"/>
            <a:ext cx="493905" cy="14359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BBD1CC-79CA-FF81-2596-4AC3C58B3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983" y="3528541"/>
            <a:ext cx="493905" cy="14359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ECFE53-BEF6-2921-8F57-A8A63F7E5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871" y="2587658"/>
            <a:ext cx="493905" cy="14359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D423D4-0881-AE25-FA18-D8887BF5A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450" y="4197348"/>
            <a:ext cx="493905" cy="14359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1ABA1D-78C0-252E-AB46-FBA4E6784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132" y="2334619"/>
            <a:ext cx="493905" cy="14359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DF8C00-BAA4-6388-B273-B0E93B0F0DD0}"/>
              </a:ext>
            </a:extLst>
          </p:cNvPr>
          <p:cNvSpPr txBox="1"/>
          <p:nvPr/>
        </p:nvSpPr>
        <p:spPr>
          <a:xfrm>
            <a:off x="6883465" y="5032172"/>
            <a:ext cx="199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 Associated TK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C5E28DE-48E7-C59C-DDE8-89B99C5E9806}"/>
              </a:ext>
            </a:extLst>
          </p:cNvPr>
          <p:cNvCxnSpPr/>
          <p:nvPr/>
        </p:nvCxnSpPr>
        <p:spPr>
          <a:xfrm flipH="1">
            <a:off x="8470627" y="3305649"/>
            <a:ext cx="971550" cy="578292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EDAF1EC-70EA-277F-12F0-E42228B60B04}"/>
              </a:ext>
            </a:extLst>
          </p:cNvPr>
          <p:cNvCxnSpPr/>
          <p:nvPr/>
        </p:nvCxnSpPr>
        <p:spPr>
          <a:xfrm>
            <a:off x="8463114" y="4523913"/>
            <a:ext cx="1514693" cy="692925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310C09D8-5098-B930-DA8C-868FA4F2E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255" y="5367579"/>
            <a:ext cx="242321" cy="70452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EAFE372-24A9-C73A-1D6A-4EFF0897095F}"/>
              </a:ext>
            </a:extLst>
          </p:cNvPr>
          <p:cNvSpPr/>
          <p:nvPr/>
        </p:nvSpPr>
        <p:spPr>
          <a:xfrm>
            <a:off x="6037995" y="5221943"/>
            <a:ext cx="493905" cy="100600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517138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85</TotalTime>
  <Words>719</Words>
  <Application>Microsoft Office PowerPoint</Application>
  <PresentationFormat>Widescreen</PresentationFormat>
  <Paragraphs>128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TimesNewRoman</vt:lpstr>
      <vt:lpstr>Wingdings 3</vt:lpstr>
      <vt:lpstr>Wisp</vt:lpstr>
      <vt:lpstr>SmartDraw</vt:lpstr>
      <vt:lpstr>Cali Fund and the Multilateral Benefit Sharing Mechanism</vt:lpstr>
      <vt:lpstr>It is (relatively) easy to divide bodies of animals and plants</vt:lpstr>
      <vt:lpstr>PowerPoint Presentation</vt:lpstr>
      <vt:lpstr>Main case of CBD &amp; Nagoya Protocol (post 1993 and 2014)</vt:lpstr>
      <vt:lpstr>Main relationship of GRs “and associated traditional knowledge”</vt:lpstr>
      <vt:lpstr>Article 10 of the NP identified the  transboundary problem of the model</vt:lpstr>
      <vt:lpstr>PowerPoint Presentation</vt:lpstr>
      <vt:lpstr>Problem 1. Needle in a haystack and    contributory value in large datasets Finding unique genes and their functions in a small % of genome</vt:lpstr>
      <vt:lpstr>Problem 2. Gene Flow Pollen, Seeds, Birds, Fish, and Genes Migrate</vt:lpstr>
      <vt:lpstr>Problem 3. Phylogeny / Shared Genes All beings related – sequences widely shared </vt:lpstr>
      <vt:lpstr>Problem 5. Intellectual Property Systems  </vt:lpstr>
      <vt:lpstr>PowerPoint Presentation</vt:lpstr>
      <vt:lpstr>Cali Fund</vt:lpstr>
      <vt:lpstr>Cali Fund</vt:lpstr>
      <vt:lpstr>Cali Fund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Preston Hardison</dc:creator>
  <cp:lastModifiedBy>Preston Hardison</cp:lastModifiedBy>
  <cp:revision>14</cp:revision>
  <dcterms:created xsi:type="dcterms:W3CDTF">2025-02-08T13:10:27Z</dcterms:created>
  <dcterms:modified xsi:type="dcterms:W3CDTF">2025-05-21T16:48:37Z</dcterms:modified>
</cp:coreProperties>
</file>